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60" r:id="rId4"/>
    <p:sldId id="261" r:id="rId5"/>
    <p:sldId id="262" r:id="rId6"/>
    <p:sldId id="264" r:id="rId7"/>
    <p:sldId id="265" r:id="rId8"/>
    <p:sldId id="266" r:id="rId9"/>
    <p:sldId id="267" r:id="rId10"/>
    <p:sldId id="268" r:id="rId11"/>
    <p:sldId id="269" r:id="rId12"/>
    <p:sldId id="273" r:id="rId13"/>
    <p:sldId id="270" r:id="rId14"/>
    <p:sldId id="272" r:id="rId15"/>
    <p:sldId id="274" r:id="rId16"/>
    <p:sldId id="275" r:id="rId17"/>
    <p:sldId id="276" r:id="rId18"/>
    <p:sldId id="277" r:id="rId19"/>
    <p:sldId id="271"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5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6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2E7EA1-EA33-4ECC-AEED-548FE47CFCE1}"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E9A5F-04C2-4AE0-B690-F16967A96AFB}" type="slidenum">
              <a:rPr lang="en-US" smtClean="0"/>
              <a:t>‹#›</a:t>
            </a:fld>
            <a:endParaRPr lang="en-US"/>
          </a:p>
        </p:txBody>
      </p:sp>
      <p:sp>
        <p:nvSpPr>
          <p:cNvPr id="8" name="Rectangle 2"/>
          <p:cNvSpPr>
            <a:spLocks noChangeArrowheads="1"/>
          </p:cNvSpPr>
          <p:nvPr userDrawn="1"/>
        </p:nvSpPr>
        <p:spPr bwMode="auto">
          <a:xfrm>
            <a:off x="0" y="857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71600" y="465138"/>
            <a:ext cx="3771900" cy="10287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userDrawn="1"/>
        </p:nvSpPr>
        <p:spPr bwMode="auto">
          <a:xfrm>
            <a:off x="4358640" y="222169"/>
            <a:ext cx="4800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7200" b="1" i="0" u="none" strike="noStrike" cap="none" normalizeH="0" baseline="0" dirty="0" smtClean="0">
                <a:ln>
                  <a:noFill/>
                </a:ln>
                <a:solidFill>
                  <a:srgbClr val="7030A0"/>
                </a:solidFill>
                <a:effectLst/>
                <a:latin typeface="Calibri" pitchFamily="34" charset="0"/>
                <a:ea typeface="Times New Roman" pitchFamily="18" charset="0"/>
                <a:cs typeface="Times New Roman" pitchFamily="18" charset="0"/>
              </a:rPr>
              <a:t>    -2015</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9060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E7EA1-EA33-4ECC-AEED-548FE47CFCE1}"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CE9A5F-04C2-4AE0-B690-F16967A96AFB}" type="slidenum">
              <a:rPr lang="en-US" smtClean="0"/>
              <a:t>‹#›</a:t>
            </a:fld>
            <a:endParaRPr lang="en-US"/>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53200" y="6222503"/>
            <a:ext cx="2133600" cy="582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0044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2E7EA1-EA33-4ECC-AEED-548FE47CFCE1}" type="datetimeFigureOut">
              <a:rPr lang="en-US" smtClean="0"/>
              <a:t>5/8/2019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E9A5F-04C2-4AE0-B690-F16967A96AFB}" type="slidenum">
              <a:rPr lang="en-US" smtClean="0"/>
              <a:t>‹#›</a:t>
            </a:fld>
            <a:endParaRPr lang="en-US"/>
          </a:p>
        </p:txBody>
      </p:sp>
    </p:spTree>
    <p:extLst>
      <p:ext uri="{BB962C8B-B14F-4D97-AF65-F5344CB8AC3E}">
        <p14:creationId xmlns:p14="http://schemas.microsoft.com/office/powerpoint/2010/main" val="2900969142"/>
      </p:ext>
    </p:extLst>
  </p:cSld>
  <p:clrMap bg1="lt1" tx1="dk1" bg2="lt2" tx2="dk2" accent1="accent1" accent2="accent2" accent3="accent3" accent4="accent4" accent5="accent5" accent6="accent6" hlink="hlink" folHlink="folHlink"/>
  <p:sldLayoutIdLst>
    <p:sldLayoutId id="2147483757" r:id="rId1"/>
    <p:sldLayoutId id="214748375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index.html" TargetMode="External"/><Relationship Id="rId2" Type="http://schemas.openxmlformats.org/officeDocument/2006/relationships/hyperlink" Target="http://gtuc.edu.gh/colt/webques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905000"/>
            <a:ext cx="8839200" cy="4041775"/>
          </a:xfrm>
        </p:spPr>
        <p:txBody>
          <a:bodyPr anchor="t" anchorCtr="0">
            <a:normAutofit fontScale="90000"/>
          </a:bodyPr>
          <a:lstStyle/>
          <a:p>
            <a:r>
              <a:rPr lang="en-US" sz="3200" b="1" dirty="0">
                <a:latin typeface="Arial" panose="020B0604020202020204" pitchFamily="34" charset="0"/>
                <a:cs typeface="Arial" panose="020B0604020202020204" pitchFamily="34" charset="0"/>
              </a:rPr>
              <a:t>Fostering Effective Student Engagement in a First Year University Course by Harmonizing Web-based Resources with Interaction:</a:t>
            </a: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The WebQuest </a:t>
            </a:r>
            <a:r>
              <a:rPr lang="en-US" sz="2800" b="1" dirty="0" smtClean="0">
                <a:latin typeface="Arial" panose="020B0604020202020204" pitchFamily="34" charset="0"/>
                <a:cs typeface="Arial" panose="020B0604020202020204" pitchFamily="34" charset="0"/>
              </a:rPr>
              <a:t>Approach</a:t>
            </a:r>
            <a:br>
              <a:rPr lang="en-US" sz="2800" b="1" dirty="0" smtClean="0">
                <a:latin typeface="Arial" panose="020B0604020202020204" pitchFamily="34" charset="0"/>
                <a:cs typeface="Arial" panose="020B0604020202020204" pitchFamily="34" charset="0"/>
              </a:rPr>
            </a:br>
            <a:r>
              <a:rPr lang="en-US" sz="2800" dirty="0"/>
              <a:t/>
            </a:r>
            <a:br>
              <a:rPr lang="en-US" sz="2800" dirty="0"/>
            </a:br>
            <a:r>
              <a:rPr lang="en-US" sz="2800" dirty="0" smtClean="0"/>
              <a:t/>
            </a:r>
            <a:br>
              <a:rPr lang="en-US" sz="2800" dirty="0" smtClean="0"/>
            </a:br>
            <a:r>
              <a:rPr lang="en-US" sz="2800" dirty="0" smtClean="0">
                <a:latin typeface="Arial" panose="020B0604020202020204" pitchFamily="34" charset="0"/>
                <a:cs typeface="Arial" panose="020B0604020202020204" pitchFamily="34" charset="0"/>
              </a:rPr>
              <a:t>by</a:t>
            </a:r>
            <a:br>
              <a:rPr lang="en-US" sz="2800" dirty="0" smtClean="0">
                <a:latin typeface="Arial" panose="020B0604020202020204" pitchFamily="34" charset="0"/>
                <a:cs typeface="Arial" panose="020B0604020202020204" pitchFamily="34" charset="0"/>
              </a:rPr>
            </a:br>
            <a:r>
              <a:rPr lang="en-US" sz="2200" smtClean="0">
                <a:latin typeface="Arial" panose="020B0604020202020204" pitchFamily="34" charset="0"/>
                <a:cs typeface="Arial" panose="020B0604020202020204" pitchFamily="34" charset="0"/>
              </a:rPr>
              <a:t>Stephen </a:t>
            </a:r>
            <a:r>
              <a:rPr lang="en-US" sz="2200" smtClean="0">
                <a:latin typeface="Arial" panose="020B0604020202020204" pitchFamily="34" charset="0"/>
                <a:cs typeface="Arial" panose="020B0604020202020204" pitchFamily="34" charset="0"/>
              </a:rPr>
              <a:t>Asunka</a:t>
            </a:r>
            <a:r>
              <a:rPr lang="en-US" sz="2200" dirty="0" smtClean="0">
                <a:latin typeface="Arial" panose="020B0604020202020204" pitchFamily="34" charset="0"/>
                <a:cs typeface="Arial" panose="020B0604020202020204" pitchFamily="34" charset="0"/>
              </a:rPr>
              <a:t/>
            </a:r>
            <a:br>
              <a:rPr lang="en-US" sz="2200" dirty="0" smtClean="0">
                <a:latin typeface="Arial" panose="020B0604020202020204" pitchFamily="34" charset="0"/>
                <a:cs typeface="Arial" panose="020B0604020202020204" pitchFamily="34" charset="0"/>
              </a:rPr>
            </a:br>
            <a:r>
              <a:rPr lang="en-US" sz="2700" dirty="0" smtClean="0">
                <a:latin typeface="Arial" panose="020B0604020202020204" pitchFamily="34" charset="0"/>
                <a:cs typeface="Arial" panose="020B0604020202020204" pitchFamily="34" charset="0"/>
              </a:rPr>
              <a:t/>
            </a:r>
            <a:br>
              <a:rPr lang="en-US" sz="2700" dirty="0" smtClean="0">
                <a:latin typeface="Arial" panose="020B0604020202020204" pitchFamily="34" charset="0"/>
                <a:cs typeface="Arial" panose="020B0604020202020204" pitchFamily="34" charset="0"/>
              </a:rPr>
            </a:br>
            <a:r>
              <a:rPr lang="en-US" sz="2800" i="1" dirty="0" smtClean="0">
                <a:latin typeface="Arial" panose="020B0604020202020204" pitchFamily="34" charset="0"/>
                <a:cs typeface="Arial" panose="020B0604020202020204" pitchFamily="34" charset="0"/>
              </a:rPr>
              <a:t>Ghana Technology University College (GTUC), Accra, Ghana</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0852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447800"/>
            <a:ext cx="9067800" cy="4495799"/>
          </a:xfrm>
        </p:spPr>
        <p:txBody>
          <a:bodyPr>
            <a:normAutofit lnSpcReduction="10000"/>
          </a:bodyPr>
          <a:lstStyle/>
          <a:p>
            <a:pPr>
              <a:buSzPct val="80000"/>
            </a:pPr>
            <a:r>
              <a:rPr lang="en-US" sz="2800" dirty="0">
                <a:latin typeface="Arial" panose="020B0604020202020204" pitchFamily="34" charset="0"/>
                <a:cs typeface="Arial" panose="020B0604020202020204" pitchFamily="34" charset="0"/>
              </a:rPr>
              <a:t>E</a:t>
            </a:r>
            <a:r>
              <a:rPr lang="en-US" sz="2800" dirty="0" smtClean="0">
                <a:latin typeface="Arial" panose="020B0604020202020204" pitchFamily="34" charset="0"/>
                <a:cs typeface="Arial" panose="020B0604020202020204" pitchFamily="34" charset="0"/>
              </a:rPr>
              <a:t>ngagement strategies:</a:t>
            </a:r>
          </a:p>
          <a:p>
            <a:pPr lvl="1">
              <a:buSzPct val="80000"/>
            </a:pPr>
            <a:r>
              <a:rPr lang="en-US" sz="2200" dirty="0" smtClean="0">
                <a:latin typeface="Arial" panose="020B0604020202020204" pitchFamily="34" charset="0"/>
                <a:cs typeface="Arial" panose="020B0604020202020204" pitchFamily="34" charset="0"/>
              </a:rPr>
              <a:t>Competitive Exams</a:t>
            </a:r>
          </a:p>
          <a:p>
            <a:pPr lvl="1">
              <a:buSzPct val="80000"/>
            </a:pPr>
            <a:r>
              <a:rPr lang="en-US" sz="2200" dirty="0" smtClean="0">
                <a:latin typeface="Arial" panose="020B0604020202020204" pitchFamily="34" charset="0"/>
                <a:cs typeface="Arial" panose="020B0604020202020204" pitchFamily="34" charset="0"/>
              </a:rPr>
              <a:t>Field Trips</a:t>
            </a:r>
          </a:p>
          <a:p>
            <a:pPr lvl="1">
              <a:buSzPct val="80000"/>
            </a:pPr>
            <a:r>
              <a:rPr lang="en-US" sz="2200" dirty="0" smtClean="0">
                <a:latin typeface="Arial" panose="020B0604020202020204" pitchFamily="34" charset="0"/>
                <a:cs typeface="Arial" panose="020B0604020202020204" pitchFamily="34" charset="0"/>
              </a:rPr>
              <a:t>Lab experiments</a:t>
            </a:r>
          </a:p>
          <a:p>
            <a:pPr lvl="1">
              <a:buSzPct val="80000"/>
            </a:pPr>
            <a:r>
              <a:rPr lang="en-US" sz="2200" dirty="0" smtClean="0">
                <a:latin typeface="Arial" panose="020B0604020202020204" pitchFamily="34" charset="0"/>
                <a:cs typeface="Arial" panose="020B0604020202020204" pitchFamily="34" charset="0"/>
              </a:rPr>
              <a:t>Project Based Learning</a:t>
            </a:r>
          </a:p>
          <a:p>
            <a:pPr lvl="1">
              <a:buSzPct val="80000"/>
            </a:pPr>
            <a:r>
              <a:rPr lang="en-US" sz="2200" dirty="0" smtClean="0">
                <a:latin typeface="Arial" panose="020B0604020202020204" pitchFamily="34" charset="0"/>
                <a:cs typeface="Arial" panose="020B0604020202020204" pitchFamily="34" charset="0"/>
              </a:rPr>
              <a:t>Game Based Learning</a:t>
            </a:r>
          </a:p>
          <a:p>
            <a:pPr lvl="1">
              <a:buSzPct val="80000"/>
            </a:pPr>
            <a:r>
              <a:rPr lang="en-US" sz="2200" dirty="0" smtClean="0">
                <a:latin typeface="Arial" panose="020B0604020202020204" pitchFamily="34" charset="0"/>
                <a:cs typeface="Arial" panose="020B0604020202020204" pitchFamily="34" charset="0"/>
              </a:rPr>
              <a:t>Goal Based Learning</a:t>
            </a:r>
          </a:p>
          <a:p>
            <a:pPr lvl="1">
              <a:buSzPct val="80000"/>
            </a:pPr>
            <a:r>
              <a:rPr lang="en-US" sz="2200" dirty="0" smtClean="0">
                <a:latin typeface="Arial" panose="020B0604020202020204" pitchFamily="34" charset="0"/>
                <a:cs typeface="Arial" panose="020B0604020202020204" pitchFamily="34" charset="0"/>
              </a:rPr>
              <a:t>Problem Based Learning</a:t>
            </a:r>
          </a:p>
          <a:p>
            <a:pPr lvl="1">
              <a:buSzPct val="80000"/>
            </a:pPr>
            <a:r>
              <a:rPr lang="en-US" sz="2200" dirty="0" smtClean="0">
                <a:latin typeface="Arial" panose="020B0604020202020204" pitchFamily="34" charset="0"/>
                <a:cs typeface="Arial" panose="020B0604020202020204" pitchFamily="34" charset="0"/>
              </a:rPr>
              <a:t>Inquiry Based Learning</a:t>
            </a:r>
          </a:p>
          <a:p>
            <a:pPr lvl="1">
              <a:buSzPct val="80000"/>
            </a:pPr>
            <a:r>
              <a:rPr lang="en-US" sz="2200" dirty="0" smtClean="0">
                <a:latin typeface="Arial" panose="020B0604020202020204" pitchFamily="34" charset="0"/>
                <a:cs typeface="Arial" panose="020B0604020202020204" pitchFamily="34" charset="0"/>
              </a:rPr>
              <a:t>Flipped Teaching</a:t>
            </a:r>
          </a:p>
          <a:p>
            <a:pPr lvl="1">
              <a:buSzPct val="80000"/>
            </a:pPr>
            <a:r>
              <a:rPr lang="en-US" sz="2200" dirty="0" smtClean="0">
                <a:latin typeface="Arial" panose="020B0604020202020204" pitchFamily="34" charset="0"/>
                <a:cs typeface="Arial" panose="020B0604020202020204" pitchFamily="34" charset="0"/>
              </a:rPr>
              <a:t>Etc.</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1293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pPr>
              <a:buSzPct val="80000"/>
            </a:pPr>
            <a:r>
              <a:rPr lang="en-US" sz="2800" dirty="0" smtClean="0">
                <a:latin typeface="Arial" panose="020B0604020202020204" pitchFamily="34" charset="0"/>
                <a:cs typeface="Arial" panose="020B0604020202020204" pitchFamily="34" charset="0"/>
              </a:rPr>
              <a:t>In higher education, we rarely apply these strategies apart from lecture and exams</a:t>
            </a:r>
          </a:p>
          <a:p>
            <a:pPr>
              <a:buSzPct val="80000"/>
            </a:pPr>
            <a:endParaRPr lang="en-US" sz="2800" dirty="0">
              <a:latin typeface="Arial" panose="020B0604020202020204" pitchFamily="34" charset="0"/>
              <a:cs typeface="Arial" panose="020B0604020202020204" pitchFamily="34" charset="0"/>
            </a:endParaRPr>
          </a:p>
          <a:p>
            <a:pPr>
              <a:buSzPct val="80000"/>
            </a:pPr>
            <a:endParaRPr lang="en-US" sz="2200" dirty="0">
              <a:latin typeface="Arial" panose="020B0604020202020204" pitchFamily="34" charset="0"/>
              <a:cs typeface="Arial" panose="020B0604020202020204" pitchFamily="34" charset="0"/>
            </a:endParaRP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895599"/>
            <a:ext cx="5029200" cy="35060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343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447801"/>
            <a:ext cx="9067800" cy="3505200"/>
          </a:xfrm>
        </p:spPr>
        <p:txBody>
          <a:bodyPr>
            <a:normAutofit/>
          </a:bodyPr>
          <a:lstStyle/>
          <a:p>
            <a:pPr>
              <a:buSzPct val="80000"/>
            </a:pPr>
            <a:endParaRPr lang="en-US" sz="2800" dirty="0">
              <a:latin typeface="Arial" panose="020B0604020202020204" pitchFamily="34" charset="0"/>
              <a:cs typeface="Arial" panose="020B0604020202020204" pitchFamily="34" charset="0"/>
            </a:endParaRPr>
          </a:p>
          <a:p>
            <a:pPr>
              <a:buSzPct val="80000"/>
            </a:pPr>
            <a:r>
              <a:rPr lang="en-US" sz="2800" dirty="0" smtClean="0">
                <a:latin typeface="Arial" panose="020B0604020202020204" pitchFamily="34" charset="0"/>
                <a:cs typeface="Arial" panose="020B0604020202020204" pitchFamily="34" charset="0"/>
              </a:rPr>
              <a:t>ICTs are now offering us the opportunity to implement most student engagement strategies</a:t>
            </a:r>
          </a:p>
          <a:p>
            <a:pPr>
              <a:buSzPct val="80000"/>
            </a:pPr>
            <a:endParaRPr lang="en-US" sz="2800" dirty="0">
              <a:latin typeface="Arial" panose="020B0604020202020204" pitchFamily="34" charset="0"/>
              <a:cs typeface="Arial" panose="020B0604020202020204" pitchFamily="34" charset="0"/>
            </a:endParaRPr>
          </a:p>
          <a:p>
            <a:pPr>
              <a:buSzPct val="80000"/>
            </a:pPr>
            <a:r>
              <a:rPr lang="en-US" sz="2800" dirty="0">
                <a:latin typeface="Arial" panose="020B0604020202020204" pitchFamily="34" charset="0"/>
                <a:cs typeface="Arial" panose="020B0604020202020204" pitchFamily="34" charset="0"/>
              </a:rPr>
              <a:t>One such technology is the WebQuest</a:t>
            </a:r>
          </a:p>
          <a:p>
            <a:pPr>
              <a:buSzPct val="80000"/>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1918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 y="2667000"/>
            <a:ext cx="9067800" cy="762000"/>
          </a:xfrm>
        </p:spPr>
        <p:txBody>
          <a:bodyPr>
            <a:normAutofit/>
          </a:bodyPr>
          <a:lstStyle/>
          <a:p>
            <a:pPr marL="0" indent="0" algn="ctr">
              <a:buSzPct val="80000"/>
              <a:buNone/>
            </a:pPr>
            <a:r>
              <a:rPr lang="en-US" sz="2800" dirty="0" smtClean="0">
                <a:latin typeface="Arial" panose="020B0604020202020204" pitchFamily="34" charset="0"/>
                <a:cs typeface="Arial" panose="020B0604020202020204" pitchFamily="34" charset="0"/>
              </a:rPr>
              <a:t>What is a WebQuest?</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9530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The WebQuest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pPr>
              <a:buSzPct val="80000"/>
            </a:pPr>
            <a:r>
              <a:rPr lang="en-US" sz="2800" dirty="0" smtClean="0">
                <a:latin typeface="Arial" panose="020B0604020202020204" pitchFamily="34" charset="0"/>
                <a:cs typeface="Arial" panose="020B0604020202020204" pitchFamily="34" charset="0"/>
              </a:rPr>
              <a:t>A </a:t>
            </a:r>
            <a:r>
              <a:rPr lang="en-US" sz="2800" dirty="0">
                <a:latin typeface="Arial" panose="020B0604020202020204" pitchFamily="34" charset="0"/>
                <a:cs typeface="Arial" panose="020B0604020202020204" pitchFamily="34" charset="0"/>
              </a:rPr>
              <a:t>web-based </a:t>
            </a:r>
            <a:r>
              <a:rPr lang="en-US" sz="2800" u="sng" dirty="0">
                <a:latin typeface="Arial" panose="020B0604020202020204" pitchFamily="34" charset="0"/>
                <a:cs typeface="Arial" panose="020B0604020202020204" pitchFamily="34" charset="0"/>
              </a:rPr>
              <a:t>inquiry-oriented</a:t>
            </a:r>
            <a:r>
              <a:rPr lang="en-US" sz="2800" dirty="0">
                <a:latin typeface="Arial" panose="020B0604020202020204" pitchFamily="34" charset="0"/>
                <a:cs typeface="Arial" panose="020B0604020202020204" pitchFamily="34" charset="0"/>
              </a:rPr>
              <a:t> learning framework that can be used </a:t>
            </a:r>
            <a:r>
              <a:rPr lang="en-US" sz="2800" dirty="0" smtClean="0">
                <a:latin typeface="Arial" panose="020B0604020202020204" pitchFamily="34" charset="0"/>
                <a:cs typeface="Arial" panose="020B0604020202020204" pitchFamily="34" charset="0"/>
              </a:rPr>
              <a:t>to </a:t>
            </a:r>
            <a:r>
              <a:rPr lang="en-US" sz="2800" dirty="0">
                <a:latin typeface="Arial" panose="020B0604020202020204" pitchFamily="34" charset="0"/>
                <a:cs typeface="Arial" panose="020B0604020202020204" pitchFamily="34" charset="0"/>
              </a:rPr>
              <a:t>structure student-centered learning in a particular topic or subject using prescribed computer-based tasks and pre-selected internet </a:t>
            </a:r>
            <a:r>
              <a:rPr lang="en-US" sz="2800" dirty="0" smtClean="0">
                <a:latin typeface="Arial" panose="020B0604020202020204" pitchFamily="34" charset="0"/>
                <a:cs typeface="Arial" panose="020B0604020202020204" pitchFamily="34" charset="0"/>
              </a:rPr>
              <a:t>resources</a:t>
            </a:r>
          </a:p>
          <a:p>
            <a:pPr>
              <a:buSzPct val="80000"/>
            </a:pPr>
            <a:endParaRPr lang="en-US" sz="2800" dirty="0">
              <a:latin typeface="Arial" panose="020B0604020202020204" pitchFamily="34" charset="0"/>
              <a:cs typeface="Arial" panose="020B0604020202020204" pitchFamily="34" charset="0"/>
            </a:endParaRPr>
          </a:p>
          <a:p>
            <a:pPr>
              <a:buSzPct val="80000"/>
            </a:pPr>
            <a:r>
              <a:rPr lang="en-US" sz="2800" dirty="0" smtClean="0">
                <a:latin typeface="Arial" panose="020B0604020202020204" pitchFamily="34" charset="0"/>
                <a:cs typeface="Arial" panose="020B0604020202020204" pitchFamily="34" charset="0"/>
              </a:rPr>
              <a:t>Originated by Bernie Dodge</a:t>
            </a:r>
            <a:endParaRPr lang="en-US" sz="2200" dirty="0">
              <a:latin typeface="Arial" panose="020B0604020202020204" pitchFamily="34" charset="0"/>
              <a:cs typeface="Arial" panose="020B0604020202020204" pitchFamily="34" charset="0"/>
            </a:endParaRPr>
          </a:p>
        </p:txBody>
      </p:sp>
      <p:pic>
        <p:nvPicPr>
          <p:cNvPr id="8196" name="Picture 4" descr="http://3.bp.blogspot.com/-U6047RmIi1s/UgPDlFHToBI/AAAAAAAAAus/B83YTL3Iu4w/s1600/webQues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429000"/>
            <a:ext cx="3289071" cy="2000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3525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The WebQuest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pPr>
              <a:buSzPct val="80000"/>
            </a:pPr>
            <a:r>
              <a:rPr lang="en-US" sz="2800" dirty="0">
                <a:latin typeface="Arial" panose="020B0604020202020204" pitchFamily="34" charset="0"/>
                <a:cs typeface="Arial" panose="020B0604020202020204" pitchFamily="34" charset="0"/>
              </a:rPr>
              <a:t>At its core, the WebQuest is a simple webpage or website </a:t>
            </a:r>
            <a:r>
              <a:rPr lang="en-US" sz="2800" dirty="0" smtClean="0">
                <a:latin typeface="Arial" panose="020B0604020202020204" pitchFamily="34" charset="0"/>
                <a:cs typeface="Arial" panose="020B0604020202020204" pitchFamily="34" charset="0"/>
              </a:rPr>
              <a:t>that:</a:t>
            </a:r>
          </a:p>
          <a:p>
            <a:pPr marL="914400" lvl="1" indent="-457200">
              <a:buSzPct val="80000"/>
              <a:buFont typeface="+mj-lt"/>
              <a:buAutoNum type="arabicPeriod"/>
            </a:pPr>
            <a:r>
              <a:rPr lang="en-US" sz="2400" dirty="0" smtClean="0">
                <a:latin typeface="Arial" panose="020B0604020202020204" pitchFamily="34" charset="0"/>
                <a:cs typeface="Arial" panose="020B0604020202020204" pitchFamily="34" charset="0"/>
              </a:rPr>
              <a:t>outlines </a:t>
            </a:r>
            <a:r>
              <a:rPr lang="en-US" sz="2400" dirty="0">
                <a:latin typeface="Arial" panose="020B0604020202020204" pitchFamily="34" charset="0"/>
                <a:cs typeface="Arial" panose="020B0604020202020204" pitchFamily="34" charset="0"/>
              </a:rPr>
              <a:t>a (mostly ill-structured) challenge or </a:t>
            </a:r>
            <a:r>
              <a:rPr lang="en-US" sz="2400" dirty="0" smtClean="0">
                <a:latin typeface="Arial" panose="020B0604020202020204" pitchFamily="34" charset="0"/>
                <a:cs typeface="Arial" panose="020B0604020202020204" pitchFamily="34" charset="0"/>
              </a:rPr>
              <a:t>problem</a:t>
            </a:r>
          </a:p>
          <a:p>
            <a:pPr marL="914400" lvl="1" indent="-457200">
              <a:buSzPct val="80000"/>
              <a:buFont typeface="+mj-lt"/>
              <a:buAutoNum type="arabicPeriod"/>
            </a:pPr>
            <a:endParaRPr lang="en-US" sz="2400" dirty="0">
              <a:latin typeface="Arial" panose="020B0604020202020204" pitchFamily="34" charset="0"/>
              <a:cs typeface="Arial" panose="020B0604020202020204" pitchFamily="34" charset="0"/>
            </a:endParaRPr>
          </a:p>
          <a:p>
            <a:pPr marL="914400" lvl="1" indent="-457200">
              <a:buSzPct val="80000"/>
              <a:buFont typeface="+mj-lt"/>
              <a:buAutoNum type="arabicPeriod"/>
            </a:pPr>
            <a:r>
              <a:rPr lang="en-US" sz="2400" dirty="0" smtClean="0">
                <a:latin typeface="Arial" panose="020B0604020202020204" pitchFamily="34" charset="0"/>
                <a:cs typeface="Arial" panose="020B0604020202020204" pitchFamily="34" charset="0"/>
              </a:rPr>
              <a:t>provides </a:t>
            </a:r>
            <a:r>
              <a:rPr lang="en-US" sz="2400" dirty="0">
                <a:latin typeface="Arial" panose="020B0604020202020204" pitchFamily="34" charset="0"/>
                <a:cs typeface="Arial" panose="020B0604020202020204" pitchFamily="34" charset="0"/>
              </a:rPr>
              <a:t>links to web-based resources as well as information that guides students (usually working in groups) to go through an extended process of inquiry in response to the challenge or problem. </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7098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The WebQuest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r>
              <a:rPr lang="en-US" sz="2800" dirty="0" smtClean="0">
                <a:latin typeface="Arial" panose="020B0604020202020204" pitchFamily="34" charset="0"/>
                <a:cs typeface="Arial" panose="020B0604020202020204" pitchFamily="34" charset="0"/>
              </a:rPr>
              <a:t>The essential </a:t>
            </a:r>
            <a:r>
              <a:rPr lang="en-US" sz="2800" dirty="0">
                <a:latin typeface="Arial" panose="020B0604020202020204" pitchFamily="34" charset="0"/>
                <a:cs typeface="Arial" panose="020B0604020202020204" pitchFamily="34" charset="0"/>
              </a:rPr>
              <a:t>parts of the WebQuest are organised under six main </a:t>
            </a:r>
            <a:r>
              <a:rPr lang="en-US" sz="2800" dirty="0" smtClean="0">
                <a:latin typeface="Arial" panose="020B0604020202020204" pitchFamily="34" charset="0"/>
                <a:cs typeface="Arial" panose="020B0604020202020204" pitchFamily="34" charset="0"/>
              </a:rPr>
              <a:t>headings: </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Introduction</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Task</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Process</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Resources</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Evaluation</a:t>
            </a:r>
          </a:p>
          <a:p>
            <a:pPr marL="914400" lvl="1" indent="-457200">
              <a:buFont typeface="+mj-lt"/>
              <a:buAutoNum type="arabicPeriod"/>
            </a:pPr>
            <a:r>
              <a:rPr lang="en-US" sz="2400" dirty="0" smtClean="0">
                <a:latin typeface="Arial" panose="020B0604020202020204" pitchFamily="34" charset="0"/>
                <a:cs typeface="Arial" panose="020B0604020202020204" pitchFamily="34" charset="0"/>
              </a:rPr>
              <a:t>Conclusion</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85180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4998720" cy="868362"/>
          </a:xfrm>
        </p:spPr>
        <p:txBody>
          <a:bodyPr>
            <a:normAutofit/>
          </a:bodyPr>
          <a:lstStyle/>
          <a:p>
            <a:pPr algn="l"/>
            <a:r>
              <a:rPr lang="en-US" sz="3200" b="1" dirty="0" smtClean="0"/>
              <a:t>The WebQuest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pPr>
              <a:buSzPct val="80000"/>
            </a:pPr>
            <a:r>
              <a:rPr lang="en-US" sz="2800" dirty="0">
                <a:latin typeface="Arial" panose="020B0604020202020204" pitchFamily="34" charset="0"/>
                <a:cs typeface="Arial" panose="020B0604020202020204" pitchFamily="34" charset="0"/>
              </a:rPr>
              <a:t>Learning activities prescribed in a WebQuest emphasize on </a:t>
            </a:r>
            <a:r>
              <a:rPr lang="en-US" sz="2800" dirty="0" smtClean="0">
                <a:latin typeface="Arial" panose="020B0604020202020204" pitchFamily="34" charset="0"/>
                <a:cs typeface="Arial" panose="020B0604020202020204" pitchFamily="34" charset="0"/>
              </a:rPr>
              <a:t>team work, higher </a:t>
            </a:r>
            <a:r>
              <a:rPr lang="en-US" sz="2800" dirty="0">
                <a:latin typeface="Arial" panose="020B0604020202020204" pitchFamily="34" charset="0"/>
                <a:cs typeface="Arial" panose="020B0604020202020204" pitchFamily="34" charset="0"/>
              </a:rPr>
              <a:t>order thinking (analysis, creativity, criticism), knowledge application, social skills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scaffolded </a:t>
            </a:r>
            <a:r>
              <a:rPr lang="en-US" sz="2800" dirty="0" smtClean="0">
                <a:latin typeface="Arial" panose="020B0604020202020204" pitchFamily="34" charset="0"/>
                <a:cs typeface="Arial" panose="020B0604020202020204" pitchFamily="34" charset="0"/>
              </a:rPr>
              <a:t>learning</a:t>
            </a:r>
          </a:p>
          <a:p>
            <a:pPr>
              <a:buSzPct val="80000"/>
            </a:pPr>
            <a:endParaRPr lang="en-US" sz="2800" dirty="0">
              <a:latin typeface="Arial" panose="020B0604020202020204" pitchFamily="34" charset="0"/>
              <a:cs typeface="Arial" panose="020B0604020202020204" pitchFamily="34" charset="0"/>
            </a:endParaRPr>
          </a:p>
          <a:p>
            <a:pPr>
              <a:buSzPct val="80000"/>
            </a:pPr>
            <a:r>
              <a:rPr lang="en-US" sz="2800" dirty="0" smtClean="0">
                <a:latin typeface="Arial" panose="020B0604020202020204" pitchFamily="34" charset="0"/>
                <a:cs typeface="Arial" panose="020B0604020202020204" pitchFamily="34" charset="0"/>
              </a:rPr>
              <a:t>It is thus an application of constructivist pedagogy</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49083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4998720" cy="868362"/>
          </a:xfrm>
        </p:spPr>
        <p:txBody>
          <a:bodyPr>
            <a:normAutofit/>
          </a:bodyPr>
          <a:lstStyle/>
          <a:p>
            <a:pPr algn="l"/>
            <a:r>
              <a:rPr lang="en-US" sz="3200" b="1" dirty="0" smtClean="0"/>
              <a:t>The WebQuest</a:t>
            </a:r>
            <a:endParaRPr lang="en-US" sz="3200" b="1" dirty="0"/>
          </a:p>
        </p:txBody>
      </p:sp>
      <p:sp>
        <p:nvSpPr>
          <p:cNvPr id="3" name="Content Placeholder 2"/>
          <p:cNvSpPr>
            <a:spLocks noGrp="1"/>
          </p:cNvSpPr>
          <p:nvPr>
            <p:ph idx="1"/>
          </p:nvPr>
        </p:nvSpPr>
        <p:spPr>
          <a:xfrm>
            <a:off x="76200" y="1447800"/>
            <a:ext cx="9067800" cy="4495799"/>
          </a:xfrm>
        </p:spPr>
        <p:txBody>
          <a:bodyPr>
            <a:normAutofit/>
          </a:bodyPr>
          <a:lstStyle/>
          <a:p>
            <a:r>
              <a:rPr lang="en-US" sz="2800" dirty="0" smtClean="0">
                <a:latin typeface="Arial" panose="020B0604020202020204" pitchFamily="34" charset="0"/>
                <a:cs typeface="Arial" panose="020B0604020202020204" pitchFamily="34" charset="0"/>
              </a:rPr>
              <a:t>The WebQuest approach has </a:t>
            </a:r>
            <a:r>
              <a:rPr lang="en-US" sz="2800" dirty="0">
                <a:latin typeface="Arial" panose="020B0604020202020204" pitchFamily="34" charset="0"/>
                <a:cs typeface="Arial" panose="020B0604020202020204" pitchFamily="34" charset="0"/>
              </a:rPr>
              <a:t>been demonstrated to be capable </a:t>
            </a:r>
            <a:r>
              <a:rPr lang="en-US" sz="2800" dirty="0" smtClean="0">
                <a:latin typeface="Arial" panose="020B0604020202020204" pitchFamily="34" charset="0"/>
                <a:cs typeface="Arial" panose="020B0604020202020204" pitchFamily="34" charset="0"/>
              </a:rPr>
              <a:t>of:</a:t>
            </a:r>
          </a:p>
          <a:p>
            <a:pPr lvl="1"/>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increasing student motivation and performance (Dodge, 2001), </a:t>
            </a:r>
            <a:endParaRPr lang="en-US" sz="2400" dirty="0" smtClean="0">
              <a:latin typeface="Arial" panose="020B0604020202020204" pitchFamily="34" charset="0"/>
              <a:cs typeface="Arial" panose="020B0604020202020204" pitchFamily="34" charset="0"/>
            </a:endParaRPr>
          </a:p>
          <a:p>
            <a:pPr lvl="1"/>
            <a:r>
              <a:rPr lang="en-US" sz="2400" dirty="0" smtClean="0">
                <a:latin typeface="Arial" panose="020B0604020202020204" pitchFamily="34" charset="0"/>
                <a:cs typeface="Arial" panose="020B0604020202020204" pitchFamily="34" charset="0"/>
              </a:rPr>
              <a:t>developing </a:t>
            </a:r>
            <a:r>
              <a:rPr lang="en-US" sz="2400" dirty="0">
                <a:latin typeface="Arial" panose="020B0604020202020204" pitchFamily="34" charset="0"/>
                <a:cs typeface="Arial" panose="020B0604020202020204" pitchFamily="34" charset="0"/>
              </a:rPr>
              <a:t>students' collaborative and critical thinking skills (Perkins &amp; McKnight, </a:t>
            </a:r>
            <a:r>
              <a:rPr lang="en-US" sz="2400" dirty="0" smtClean="0">
                <a:latin typeface="Arial" panose="020B0604020202020204" pitchFamily="34" charset="0"/>
                <a:cs typeface="Arial" panose="020B0604020202020204" pitchFamily="34" charset="0"/>
              </a:rPr>
              <a:t>2005)</a:t>
            </a:r>
          </a:p>
          <a:p>
            <a:pPr lvl="1"/>
            <a:r>
              <a:rPr lang="en-US" sz="2400" dirty="0" smtClean="0">
                <a:latin typeface="Arial" panose="020B0604020202020204" pitchFamily="34" charset="0"/>
                <a:cs typeface="Arial" panose="020B0604020202020204" pitchFamily="34" charset="0"/>
              </a:rPr>
              <a:t>enhancing </a:t>
            </a:r>
            <a:r>
              <a:rPr lang="en-US" sz="2400" dirty="0">
                <a:latin typeface="Arial" panose="020B0604020202020204" pitchFamily="34" charset="0"/>
                <a:cs typeface="Arial" panose="020B0604020202020204" pitchFamily="34" charset="0"/>
              </a:rPr>
              <a:t>their ability to apply what they have learned to new learning (</a:t>
            </a:r>
            <a:r>
              <a:rPr lang="en-US" sz="2400" dirty="0" err="1">
                <a:latin typeface="Arial" panose="020B0604020202020204" pitchFamily="34" charset="0"/>
                <a:cs typeface="Arial" panose="020B0604020202020204" pitchFamily="34" charset="0"/>
              </a:rPr>
              <a:t>Pohan</a:t>
            </a:r>
            <a:r>
              <a:rPr lang="en-US" sz="2400" dirty="0">
                <a:latin typeface="Arial" panose="020B0604020202020204" pitchFamily="34" charset="0"/>
                <a:cs typeface="Arial" panose="020B0604020202020204" pitchFamily="34" charset="0"/>
              </a:rPr>
              <a:t> &amp; </a:t>
            </a:r>
            <a:r>
              <a:rPr lang="en-US" sz="2400" dirty="0" err="1">
                <a:latin typeface="Arial" panose="020B0604020202020204" pitchFamily="34" charset="0"/>
                <a:cs typeface="Arial" panose="020B0604020202020204" pitchFamily="34" charset="0"/>
              </a:rPr>
              <a:t>Mathison</a:t>
            </a:r>
            <a:r>
              <a:rPr lang="en-US" sz="2400" dirty="0">
                <a:latin typeface="Arial" panose="020B0604020202020204" pitchFamily="34" charset="0"/>
                <a:cs typeface="Arial" panose="020B0604020202020204" pitchFamily="34" charset="0"/>
              </a:rPr>
              <a:t>, 1998). </a:t>
            </a:r>
          </a:p>
        </p:txBody>
      </p:sp>
    </p:spTree>
    <p:extLst>
      <p:ext uri="{BB962C8B-B14F-4D97-AF65-F5344CB8AC3E}">
        <p14:creationId xmlns:p14="http://schemas.microsoft.com/office/powerpoint/2010/main" val="1550477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2667000"/>
            <a:ext cx="9128760" cy="868362"/>
          </a:xfrm>
        </p:spPr>
        <p:txBody>
          <a:bodyPr>
            <a:normAutofit/>
          </a:bodyPr>
          <a:lstStyle/>
          <a:p>
            <a:r>
              <a:rPr lang="en-US" sz="3200" b="1" dirty="0" smtClean="0"/>
              <a:t>Research Objective</a:t>
            </a:r>
            <a:endParaRPr lang="en-US" sz="3200" b="1" dirty="0"/>
          </a:p>
        </p:txBody>
      </p:sp>
    </p:spTree>
    <p:extLst>
      <p:ext uri="{BB962C8B-B14F-4D97-AF65-F5344CB8AC3E}">
        <p14:creationId xmlns:p14="http://schemas.microsoft.com/office/powerpoint/2010/main" val="3297395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868362"/>
          </a:xfrm>
        </p:spPr>
        <p:txBody>
          <a:bodyPr>
            <a:normAutofit/>
          </a:bodyPr>
          <a:lstStyle/>
          <a:p>
            <a:pPr algn="l"/>
            <a:r>
              <a:rPr lang="en-US" sz="3200" b="1" dirty="0" smtClean="0"/>
              <a:t>Outline</a:t>
            </a:r>
            <a:endParaRPr lang="en-US" sz="3200" b="1" dirty="0"/>
          </a:p>
        </p:txBody>
      </p:sp>
      <p:sp>
        <p:nvSpPr>
          <p:cNvPr id="3" name="Content Placeholder 2"/>
          <p:cNvSpPr>
            <a:spLocks noGrp="1"/>
          </p:cNvSpPr>
          <p:nvPr>
            <p:ph idx="1"/>
          </p:nvPr>
        </p:nvSpPr>
        <p:spPr>
          <a:xfrm>
            <a:off x="228600" y="1600201"/>
            <a:ext cx="8458200" cy="3962400"/>
          </a:xfrm>
        </p:spPr>
        <p:txBody>
          <a:bodyPr>
            <a:normAutofit/>
          </a:bodyPr>
          <a:lstStyle/>
          <a:p>
            <a:pPr>
              <a:buSzPct val="80000"/>
            </a:pPr>
            <a:r>
              <a:rPr lang="en-US" sz="3000" dirty="0" smtClean="0">
                <a:latin typeface="Arial" panose="020B0604020202020204" pitchFamily="34" charset="0"/>
                <a:cs typeface="Arial" panose="020B0604020202020204" pitchFamily="34" charset="0"/>
              </a:rPr>
              <a:t>Student Engagement</a:t>
            </a:r>
          </a:p>
          <a:p>
            <a:pPr>
              <a:buSzPct val="80000"/>
            </a:pPr>
            <a:r>
              <a:rPr lang="en-US" sz="3000" dirty="0">
                <a:latin typeface="Arial" panose="020B0604020202020204" pitchFamily="34" charset="0"/>
                <a:cs typeface="Arial" panose="020B0604020202020204" pitchFamily="34" charset="0"/>
              </a:rPr>
              <a:t>The WebQuest</a:t>
            </a:r>
          </a:p>
          <a:p>
            <a:pPr>
              <a:buSzPct val="80000"/>
            </a:pPr>
            <a:r>
              <a:rPr lang="en-US" sz="3000" dirty="0" smtClean="0">
                <a:latin typeface="Arial" panose="020B0604020202020204" pitchFamily="34" charset="0"/>
                <a:cs typeface="Arial" panose="020B0604020202020204" pitchFamily="34" charset="0"/>
              </a:rPr>
              <a:t>Objectives of Study</a:t>
            </a:r>
          </a:p>
          <a:p>
            <a:pPr>
              <a:buSzPct val="80000"/>
            </a:pPr>
            <a:r>
              <a:rPr lang="en-US" sz="3000" dirty="0" smtClean="0">
                <a:latin typeface="Arial" panose="020B0604020202020204" pitchFamily="34" charset="0"/>
                <a:cs typeface="Arial" panose="020B0604020202020204" pitchFamily="34" charset="0"/>
              </a:rPr>
              <a:t>Methodology</a:t>
            </a:r>
          </a:p>
          <a:p>
            <a:pPr>
              <a:buSzPct val="80000"/>
            </a:pPr>
            <a:r>
              <a:rPr lang="en-US" sz="3000" dirty="0" smtClean="0">
                <a:latin typeface="Arial" panose="020B0604020202020204" pitchFamily="34" charset="0"/>
                <a:cs typeface="Arial" panose="020B0604020202020204" pitchFamily="34" charset="0"/>
              </a:rPr>
              <a:t>Results &amp; Discussion</a:t>
            </a:r>
          </a:p>
          <a:p>
            <a:pPr>
              <a:buSzPct val="80000"/>
            </a:pPr>
            <a:r>
              <a:rPr lang="en-US" sz="3000" dirty="0" smtClean="0">
                <a:latin typeface="Arial" panose="020B0604020202020204" pitchFamily="34" charset="0"/>
                <a:cs typeface="Arial" panose="020B0604020202020204" pitchFamily="34" charset="0"/>
              </a:rPr>
              <a:t>Implications &amp; Conclusion</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9232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28760" cy="868362"/>
          </a:xfrm>
        </p:spPr>
        <p:txBody>
          <a:bodyPr>
            <a:normAutofit/>
          </a:bodyPr>
          <a:lstStyle/>
          <a:p>
            <a:pPr algn="l"/>
            <a:r>
              <a:rPr lang="en-US" sz="3200" b="1" dirty="0" smtClean="0"/>
              <a:t>Research Objective</a:t>
            </a:r>
            <a:endParaRPr lang="en-US" sz="3200" b="1" dirty="0"/>
          </a:p>
        </p:txBody>
      </p:sp>
      <p:sp>
        <p:nvSpPr>
          <p:cNvPr id="3" name="Rectangle 2"/>
          <p:cNvSpPr/>
          <p:nvPr/>
        </p:nvSpPr>
        <p:spPr>
          <a:xfrm>
            <a:off x="0" y="1219200"/>
            <a:ext cx="9144000" cy="4093428"/>
          </a:xfrm>
          <a:prstGeom prst="rect">
            <a:avLst/>
          </a:prstGeom>
        </p:spPr>
        <p:txBody>
          <a:bodyPr wrap="square">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It is against this backdrop that </a:t>
            </a:r>
            <a:r>
              <a:rPr lang="en-US" sz="2800" dirty="0" smtClean="0">
                <a:latin typeface="Arial" panose="020B0604020202020204" pitchFamily="34" charset="0"/>
                <a:cs typeface="Arial" panose="020B0604020202020204" pitchFamily="34" charset="0"/>
              </a:rPr>
              <a:t>a study </a:t>
            </a:r>
            <a:r>
              <a:rPr lang="en-US" sz="2800" dirty="0">
                <a:latin typeface="Arial" panose="020B0604020202020204" pitchFamily="34" charset="0"/>
                <a:cs typeface="Arial" panose="020B0604020202020204" pitchFamily="34" charset="0"/>
              </a:rPr>
              <a:t>implemented a WebQuest based exercise in an undergraduate course </a:t>
            </a:r>
            <a:r>
              <a:rPr lang="en-US" sz="2800" dirty="0" smtClean="0">
                <a:latin typeface="Arial" panose="020B0604020202020204" pitchFamily="34" charset="0"/>
                <a:cs typeface="Arial" panose="020B0604020202020204" pitchFamily="34" charset="0"/>
              </a:rPr>
              <a:t>at Ghana Technology University College with </a:t>
            </a:r>
            <a:r>
              <a:rPr lang="en-US" sz="2800" dirty="0">
                <a:latin typeface="Arial" panose="020B0604020202020204" pitchFamily="34" charset="0"/>
                <a:cs typeface="Arial" panose="020B0604020202020204" pitchFamily="34" charset="0"/>
              </a:rPr>
              <a:t>the objective </a:t>
            </a:r>
            <a:r>
              <a:rPr lang="en-US" sz="2800" dirty="0" smtClean="0">
                <a:latin typeface="Arial" panose="020B0604020202020204" pitchFamily="34" charset="0"/>
                <a:cs typeface="Arial" panose="020B0604020202020204" pitchFamily="34" charset="0"/>
              </a:rPr>
              <a:t>of determining:</a:t>
            </a:r>
          </a:p>
          <a:p>
            <a:pPr marL="457200" indent="-457200">
              <a:buFont typeface="Arial" panose="020B0604020202020204" pitchFamily="34" charset="0"/>
              <a:buChar char="•"/>
            </a:pPr>
            <a:endParaRPr lang="en-US" sz="28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whether </a:t>
            </a:r>
            <a:r>
              <a:rPr lang="en-US" sz="2400" dirty="0">
                <a:latin typeface="Arial" panose="020B0604020202020204" pitchFamily="34" charset="0"/>
                <a:cs typeface="Arial" panose="020B0604020202020204" pitchFamily="34" charset="0"/>
              </a:rPr>
              <a:t>this learning mode can help foster increased student engagement in the learning </a:t>
            </a:r>
            <a:r>
              <a:rPr lang="en-US" sz="2400" dirty="0" smtClean="0">
                <a:latin typeface="Arial" panose="020B0604020202020204" pitchFamily="34" charset="0"/>
                <a:cs typeface="Arial" panose="020B0604020202020204" pitchFamily="34" charset="0"/>
              </a:rPr>
              <a:t>processes</a:t>
            </a:r>
          </a:p>
          <a:p>
            <a:pPr marL="914400" lvl="1" indent="-457200">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whether </a:t>
            </a:r>
            <a:r>
              <a:rPr lang="en-US" sz="2400" dirty="0">
                <a:latin typeface="Arial" panose="020B0604020202020204" pitchFamily="34" charset="0"/>
                <a:cs typeface="Arial" panose="020B0604020202020204" pitchFamily="34" charset="0"/>
              </a:rPr>
              <a:t>such engagement promotes positive learning outcomes in both the cognitive and affective domains</a:t>
            </a:r>
          </a:p>
        </p:txBody>
      </p:sp>
    </p:spTree>
    <p:extLst>
      <p:ext uri="{BB962C8B-B14F-4D97-AF65-F5344CB8AC3E}">
        <p14:creationId xmlns:p14="http://schemas.microsoft.com/office/powerpoint/2010/main" val="2563329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2667000"/>
            <a:ext cx="9128760" cy="868362"/>
          </a:xfrm>
        </p:spPr>
        <p:txBody>
          <a:bodyPr>
            <a:normAutofit/>
          </a:bodyPr>
          <a:lstStyle/>
          <a:p>
            <a:r>
              <a:rPr lang="en-US" sz="3200" b="1" dirty="0" smtClean="0"/>
              <a:t>Methodology</a:t>
            </a:r>
            <a:endParaRPr lang="en-US" sz="3200" b="1" dirty="0"/>
          </a:p>
        </p:txBody>
      </p:sp>
    </p:spTree>
    <p:extLst>
      <p:ext uri="{BB962C8B-B14F-4D97-AF65-F5344CB8AC3E}">
        <p14:creationId xmlns:p14="http://schemas.microsoft.com/office/powerpoint/2010/main" val="34696990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28760" cy="868362"/>
          </a:xfrm>
        </p:spPr>
        <p:txBody>
          <a:bodyPr>
            <a:normAutofit/>
          </a:bodyPr>
          <a:lstStyle/>
          <a:p>
            <a:pPr algn="l"/>
            <a:r>
              <a:rPr lang="en-US" sz="3200" b="1" dirty="0" smtClean="0"/>
              <a:t>Methodology</a:t>
            </a:r>
            <a:endParaRPr lang="en-US" sz="3200" b="1" dirty="0"/>
          </a:p>
        </p:txBody>
      </p:sp>
      <p:sp>
        <p:nvSpPr>
          <p:cNvPr id="3" name="Rectangle 2"/>
          <p:cNvSpPr/>
          <p:nvPr/>
        </p:nvSpPr>
        <p:spPr>
          <a:xfrm>
            <a:off x="0" y="1219200"/>
            <a:ext cx="9144000" cy="4278094"/>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Study Context</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Level 100 Students in GTUC/Staffordshire University Program</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Course Title: Employability, IT &amp; Reasoning Techniques</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 </a:t>
            </a:r>
            <a:r>
              <a:rPr lang="en-US" sz="2400" dirty="0">
                <a:latin typeface="Arial" panose="020B0604020202020204" pitchFamily="34" charset="0"/>
                <a:cs typeface="Arial" panose="020B0604020202020204" pitchFamily="34" charset="0"/>
              </a:rPr>
              <a:t>major component of this course is "</a:t>
            </a:r>
            <a:r>
              <a:rPr lang="en-US" sz="2400" i="1" dirty="0">
                <a:latin typeface="Arial" panose="020B0604020202020204" pitchFamily="34" charset="0"/>
                <a:cs typeface="Arial" panose="020B0604020202020204" pitchFamily="34" charset="0"/>
              </a:rPr>
              <a:t>Developing Communication and Critical Thinking Skills</a:t>
            </a:r>
            <a:r>
              <a:rPr lang="en-US" sz="2400" dirty="0">
                <a:latin typeface="Arial" panose="020B0604020202020204" pitchFamily="34" charset="0"/>
                <a:cs typeface="Arial" panose="020B0604020202020204" pitchFamily="34" charset="0"/>
              </a:rPr>
              <a:t>," and students are taught the various communication and critical thinking concepts and practices including writing, speaking, listening, analysis, judgement, group </a:t>
            </a:r>
            <a:r>
              <a:rPr lang="en-US" sz="2400" dirty="0" smtClean="0">
                <a:latin typeface="Arial" panose="020B0604020202020204" pitchFamily="34" charset="0"/>
                <a:cs typeface="Arial" panose="020B0604020202020204" pitchFamily="34" charset="0"/>
              </a:rPr>
              <a:t>communication etc.</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62217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28760" cy="868362"/>
          </a:xfrm>
        </p:spPr>
        <p:txBody>
          <a:bodyPr>
            <a:normAutofit/>
          </a:bodyPr>
          <a:lstStyle/>
          <a:p>
            <a:pPr algn="l"/>
            <a:r>
              <a:rPr lang="en-US" sz="3200" b="1" dirty="0" smtClean="0"/>
              <a:t>Methodology</a:t>
            </a:r>
            <a:endParaRPr lang="en-US" sz="3200" b="1" dirty="0"/>
          </a:p>
        </p:txBody>
      </p:sp>
      <p:sp>
        <p:nvSpPr>
          <p:cNvPr id="3" name="Rectangle 2"/>
          <p:cNvSpPr/>
          <p:nvPr/>
        </p:nvSpPr>
        <p:spPr>
          <a:xfrm>
            <a:off x="0" y="1219200"/>
            <a:ext cx="9144000" cy="2923877"/>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Process</a:t>
            </a:r>
          </a:p>
          <a:p>
            <a:endParaRPr lang="en-US" sz="2800"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The WebQuest</a:t>
            </a: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indent="457200"/>
            <a:r>
              <a:rPr lang="en-US" sz="2400" u="sng" dirty="0" smtClean="0">
                <a:latin typeface="Arial" panose="020B0604020202020204" pitchFamily="34" charset="0"/>
                <a:cs typeface="Arial" panose="020B0604020202020204" pitchFamily="34" charset="0"/>
                <a:hlinkClick r:id="rId2"/>
              </a:rPr>
              <a:t>http</a:t>
            </a:r>
            <a:r>
              <a:rPr lang="en-US" sz="2400" u="sng" dirty="0">
                <a:latin typeface="Arial" panose="020B0604020202020204" pitchFamily="34" charset="0"/>
                <a:cs typeface="Arial" panose="020B0604020202020204" pitchFamily="34" charset="0"/>
                <a:hlinkClick r:id="rId2"/>
              </a:rPr>
              <a:t>://</a:t>
            </a:r>
            <a:r>
              <a:rPr lang="en-US" sz="2400" u="sng" dirty="0" smtClean="0">
                <a:latin typeface="Arial" panose="020B0604020202020204" pitchFamily="34" charset="0"/>
                <a:cs typeface="Arial" panose="020B0604020202020204" pitchFamily="34" charset="0"/>
                <a:hlinkClick r:id="rId2"/>
              </a:rPr>
              <a:t>gtuc.edu.gh/colt/webquest</a:t>
            </a:r>
            <a:r>
              <a:rPr lang="en-US" sz="2400" u="sng" dirty="0" smtClean="0">
                <a:latin typeface="Arial" panose="020B0604020202020204" pitchFamily="34" charset="0"/>
                <a:cs typeface="Arial" panose="020B0604020202020204" pitchFamily="34" charset="0"/>
              </a:rPr>
              <a:t> </a:t>
            </a:r>
          </a:p>
          <a:p>
            <a:pPr indent="457200"/>
            <a:endParaRPr lang="en-US" sz="2400" u="sng" dirty="0">
              <a:latin typeface="Arial" panose="020B0604020202020204" pitchFamily="34" charset="0"/>
              <a:cs typeface="Arial" panose="020B0604020202020204" pitchFamily="34" charset="0"/>
            </a:endParaRPr>
          </a:p>
          <a:p>
            <a:pPr indent="457200"/>
            <a:r>
              <a:rPr lang="en-US" sz="2400" dirty="0" smtClean="0">
                <a:latin typeface="Arial" panose="020B0604020202020204" pitchFamily="34" charset="0"/>
                <a:cs typeface="Arial" panose="020B0604020202020204" pitchFamily="34" charset="0"/>
                <a:hlinkClick r:id="rId3" action="ppaction://hlinkfile"/>
              </a:rPr>
              <a:t>Local copy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5669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28760" cy="868362"/>
          </a:xfrm>
        </p:spPr>
        <p:txBody>
          <a:bodyPr>
            <a:normAutofit/>
          </a:bodyPr>
          <a:lstStyle/>
          <a:p>
            <a:pPr algn="l"/>
            <a:r>
              <a:rPr lang="en-US" sz="3200" b="1" dirty="0" smtClean="0"/>
              <a:t>Methodology</a:t>
            </a:r>
            <a:endParaRPr lang="en-US" sz="3200" b="1" dirty="0"/>
          </a:p>
        </p:txBody>
      </p:sp>
      <p:sp>
        <p:nvSpPr>
          <p:cNvPr id="3" name="Rectangle 2"/>
          <p:cNvSpPr/>
          <p:nvPr/>
        </p:nvSpPr>
        <p:spPr>
          <a:xfrm>
            <a:off x="0" y="1219200"/>
            <a:ext cx="9144000" cy="4647426"/>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Data Sources</a:t>
            </a:r>
          </a:p>
          <a:p>
            <a:endParaRPr lang="en-US" sz="2800" dirty="0" smtClean="0">
              <a:latin typeface="Arial" panose="020B0604020202020204" pitchFamily="34" charset="0"/>
              <a:cs typeface="Arial" panose="020B0604020202020204" pitchFamily="34" charset="0"/>
            </a:endParaRPr>
          </a:p>
          <a:p>
            <a:pPr marL="457200" lvl="0" indent="-457200">
              <a:buFont typeface="+mj-lt"/>
              <a:buAutoNum type="arabicPeriod"/>
            </a:pPr>
            <a:r>
              <a:rPr lang="en-US" sz="2400" dirty="0">
                <a:latin typeface="Arial" panose="020B0604020202020204" pitchFamily="34" charset="0"/>
                <a:cs typeface="Arial" panose="020B0604020202020204" pitchFamily="34" charset="0"/>
              </a:rPr>
              <a:t>Written instructor observations of student behaviours, attitudes, activities etc. during the entire WebQuest learning </a:t>
            </a:r>
            <a:r>
              <a:rPr lang="en-US" sz="2400" dirty="0" smtClean="0">
                <a:latin typeface="Arial" panose="020B0604020202020204" pitchFamily="34" charset="0"/>
                <a:cs typeface="Arial" panose="020B0604020202020204" pitchFamily="34" charset="0"/>
              </a:rPr>
              <a:t>process</a:t>
            </a:r>
          </a:p>
          <a:p>
            <a:pPr marL="457200" lvl="0" indent="-457200">
              <a:buFont typeface="+mj-lt"/>
              <a:buAutoNum type="arabicPeriod"/>
            </a:pPr>
            <a:endParaRPr lang="en-US" sz="2400" dirty="0" smtClean="0">
              <a:latin typeface="Arial" panose="020B0604020202020204" pitchFamily="34" charset="0"/>
              <a:cs typeface="Arial" panose="020B0604020202020204" pitchFamily="34" charset="0"/>
            </a:endParaRPr>
          </a:p>
          <a:p>
            <a:pPr marL="457200" lvl="0" indent="-457200">
              <a:buFont typeface="+mj-lt"/>
              <a:buAutoNum type="arabicPeriod"/>
            </a:pPr>
            <a:r>
              <a:rPr lang="en-US" sz="2400" dirty="0" smtClean="0">
                <a:latin typeface="Arial" panose="020B0604020202020204" pitchFamily="34" charset="0"/>
                <a:cs typeface="Arial" panose="020B0604020202020204" pitchFamily="34" charset="0"/>
              </a:rPr>
              <a:t>Student </a:t>
            </a:r>
            <a:r>
              <a:rPr lang="en-US" sz="2400" dirty="0">
                <a:latin typeface="Arial" panose="020B0604020202020204" pitchFamily="34" charset="0"/>
                <a:cs typeface="Arial" panose="020B0604020202020204" pitchFamily="34" charset="0"/>
              </a:rPr>
              <a:t>perceptions and experiences, obtained from a short questionnaire administered to the students at the end of the learning </a:t>
            </a:r>
            <a:r>
              <a:rPr lang="en-US" sz="2400" dirty="0" smtClean="0">
                <a:latin typeface="Arial" panose="020B0604020202020204" pitchFamily="34" charset="0"/>
                <a:cs typeface="Arial" panose="020B0604020202020204" pitchFamily="34" charset="0"/>
              </a:rPr>
              <a:t>activities</a:t>
            </a:r>
          </a:p>
          <a:p>
            <a:pPr marL="457200" lvl="0" indent="-457200">
              <a:buFont typeface="+mj-lt"/>
              <a:buAutoNum type="arabicPeriod"/>
            </a:pPr>
            <a:endParaRPr lang="en-US" sz="2400" dirty="0">
              <a:latin typeface="Arial" panose="020B0604020202020204" pitchFamily="34" charset="0"/>
              <a:cs typeface="Arial" panose="020B0604020202020204" pitchFamily="34" charset="0"/>
            </a:endParaRPr>
          </a:p>
          <a:p>
            <a:pPr marL="457200" lvl="0" indent="-457200">
              <a:buFont typeface="+mj-lt"/>
              <a:buAutoNum type="arabicPeriod"/>
            </a:pPr>
            <a:r>
              <a:rPr lang="en-US" sz="2400" dirty="0" smtClean="0">
                <a:latin typeface="Arial" panose="020B0604020202020204" pitchFamily="34" charset="0"/>
                <a:cs typeface="Arial" panose="020B0604020202020204" pitchFamily="34" charset="0"/>
              </a:rPr>
              <a:t>Student </a:t>
            </a:r>
            <a:r>
              <a:rPr lang="en-US" sz="2400" dirty="0">
                <a:latin typeface="Arial" panose="020B0604020202020204" pitchFamily="34" charset="0"/>
                <a:cs typeface="Arial" panose="020B0604020202020204" pitchFamily="34" charset="0"/>
              </a:rPr>
              <a:t>average grades computed from the oral presentation and a written report.</a:t>
            </a:r>
          </a:p>
        </p:txBody>
      </p:sp>
    </p:spTree>
    <p:extLst>
      <p:ext uri="{BB962C8B-B14F-4D97-AF65-F5344CB8AC3E}">
        <p14:creationId xmlns:p14="http://schemas.microsoft.com/office/powerpoint/2010/main" val="40017449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590800"/>
            <a:ext cx="9128760" cy="868362"/>
          </a:xfrm>
        </p:spPr>
        <p:txBody>
          <a:bodyPr>
            <a:normAutofit/>
          </a:bodyPr>
          <a:lstStyle/>
          <a:p>
            <a:r>
              <a:rPr lang="en-US" sz="3200" b="1" dirty="0" smtClean="0"/>
              <a:t>Discussion of Findings</a:t>
            </a:r>
            <a:endParaRPr lang="en-US" sz="3200" b="1" dirty="0"/>
          </a:p>
        </p:txBody>
      </p:sp>
    </p:spTree>
    <p:extLst>
      <p:ext uri="{BB962C8B-B14F-4D97-AF65-F5344CB8AC3E}">
        <p14:creationId xmlns:p14="http://schemas.microsoft.com/office/powerpoint/2010/main" val="1512541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28760" cy="868362"/>
          </a:xfrm>
        </p:spPr>
        <p:txBody>
          <a:bodyPr>
            <a:normAutofit/>
          </a:bodyPr>
          <a:lstStyle/>
          <a:p>
            <a:pPr algn="l"/>
            <a:r>
              <a:rPr lang="en-US" sz="3200" b="1" dirty="0" smtClean="0"/>
              <a:t>Discussion of Findings</a:t>
            </a:r>
            <a:endParaRPr lang="en-US" sz="3200" b="1" dirty="0"/>
          </a:p>
        </p:txBody>
      </p:sp>
      <p:sp>
        <p:nvSpPr>
          <p:cNvPr id="3" name="Rectangle 2"/>
          <p:cNvSpPr/>
          <p:nvPr/>
        </p:nvSpPr>
        <p:spPr>
          <a:xfrm>
            <a:off x="0" y="1219200"/>
            <a:ext cx="9144000" cy="2369880"/>
          </a:xfrm>
          <a:prstGeom prst="rect">
            <a:avLst/>
          </a:prstGeom>
        </p:spPr>
        <p:txBody>
          <a:bodyPr wrap="square">
            <a:spAutoFit/>
          </a:bodyPr>
          <a:lstStyle/>
          <a:p>
            <a:endParaRPr lang="en-US" sz="2800" dirty="0" smtClean="0">
              <a:latin typeface="Arial" panose="020B0604020202020204" pitchFamily="34" charset="0"/>
              <a:cs typeface="Arial" panose="020B0604020202020204" pitchFamily="34" charset="0"/>
            </a:endParaRPr>
          </a:p>
          <a:p>
            <a:pPr marL="457200" lvl="0" indent="-457200">
              <a:buFont typeface="+mj-lt"/>
              <a:buAutoNum type="arabicPeriod"/>
            </a:pPr>
            <a:r>
              <a:rPr lang="en-US" sz="2400" dirty="0" smtClean="0">
                <a:latin typeface="Arial" panose="020B0604020202020204" pitchFamily="34" charset="0"/>
                <a:cs typeface="Arial" panose="020B0604020202020204" pitchFamily="34" charset="0"/>
              </a:rPr>
              <a:t>Role Play - Active learning</a:t>
            </a:r>
          </a:p>
          <a:p>
            <a:pPr marL="457200" lvl="0" indent="-457200">
              <a:buFont typeface="+mj-lt"/>
              <a:buAutoNum type="arabicPeriod"/>
            </a:pPr>
            <a:endParaRPr lang="en-US" sz="2400" dirty="0">
              <a:latin typeface="Arial" panose="020B0604020202020204" pitchFamily="34" charset="0"/>
              <a:cs typeface="Arial" panose="020B0604020202020204" pitchFamily="34" charset="0"/>
            </a:endParaRPr>
          </a:p>
          <a:p>
            <a:pPr marL="457200" lvl="0" indent="-457200">
              <a:buFont typeface="+mj-lt"/>
              <a:buAutoNum type="arabicPeriod"/>
            </a:pPr>
            <a:r>
              <a:rPr lang="en-US" sz="2400" dirty="0" smtClean="0">
                <a:latin typeface="Arial" panose="020B0604020202020204" pitchFamily="34" charset="0"/>
                <a:cs typeface="Arial" panose="020B0604020202020204" pitchFamily="34" charset="0"/>
              </a:rPr>
              <a:t>Increased learner engagement</a:t>
            </a:r>
          </a:p>
          <a:p>
            <a:pPr marL="457200" lvl="0" indent="-457200">
              <a:buFont typeface="+mj-lt"/>
              <a:buAutoNum type="arabicPeriod"/>
            </a:pPr>
            <a:endParaRPr lang="en-US" sz="2400" dirty="0">
              <a:latin typeface="Arial" panose="020B0604020202020204" pitchFamily="34" charset="0"/>
              <a:cs typeface="Arial" panose="020B0604020202020204" pitchFamily="34" charset="0"/>
            </a:endParaRPr>
          </a:p>
          <a:p>
            <a:pPr marL="457200" lvl="0" indent="-457200">
              <a:buFont typeface="+mj-lt"/>
              <a:buAutoNum type="arabicPeriod"/>
            </a:pPr>
            <a:r>
              <a:rPr lang="en-US" sz="2400" dirty="0" smtClean="0">
                <a:latin typeface="Arial" panose="020B0604020202020204" pitchFamily="34" charset="0"/>
                <a:cs typeface="Arial" panose="020B0604020202020204" pitchFamily="34" charset="0"/>
              </a:rPr>
              <a:t>Increased learner interaction and collaboration</a:t>
            </a:r>
          </a:p>
        </p:txBody>
      </p:sp>
    </p:spTree>
    <p:extLst>
      <p:ext uri="{BB962C8B-B14F-4D97-AF65-F5344CB8AC3E}">
        <p14:creationId xmlns:p14="http://schemas.microsoft.com/office/powerpoint/2010/main" val="915354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535315"/>
          </a:xfrm>
        </p:spPr>
        <p:txBody>
          <a:bodyPr>
            <a:normAutofit fontScale="90000"/>
          </a:bodyPr>
          <a:lstStyle/>
          <a:p>
            <a:pPr algn="l"/>
            <a:r>
              <a:rPr lang="en-US" sz="3200" b="1" dirty="0" smtClean="0"/>
              <a:t>Discussion of Findings</a:t>
            </a:r>
            <a:endParaRPr lang="en-US" sz="3200" b="1" dirty="0"/>
          </a:p>
        </p:txBody>
      </p:sp>
      <p:graphicFrame>
        <p:nvGraphicFramePr>
          <p:cNvPr id="5" name="Table 4"/>
          <p:cNvGraphicFramePr>
            <a:graphicFrameLocks noGrp="1"/>
          </p:cNvGraphicFramePr>
          <p:nvPr>
            <p:extLst>
              <p:ext uri="{D42A27DB-BD31-4B8C-83A1-F6EECF244321}">
                <p14:modId xmlns:p14="http://schemas.microsoft.com/office/powerpoint/2010/main" val="747969360"/>
              </p:ext>
            </p:extLst>
          </p:nvPr>
        </p:nvGraphicFramePr>
        <p:xfrm>
          <a:off x="152400" y="1600200"/>
          <a:ext cx="8382000" cy="4348787"/>
        </p:xfrm>
        <a:graphic>
          <a:graphicData uri="http://schemas.openxmlformats.org/drawingml/2006/table">
            <a:tbl>
              <a:tblPr/>
              <a:tblGrid>
                <a:gridCol w="2323722"/>
                <a:gridCol w="5145386"/>
                <a:gridCol w="912892"/>
              </a:tblGrid>
              <a:tr h="768401">
                <a:tc>
                  <a:txBody>
                    <a:bodyPr/>
                    <a:lstStyle/>
                    <a:p>
                      <a:pPr marL="91440" marR="0">
                        <a:spcBef>
                          <a:spcPts val="0"/>
                        </a:spcBef>
                        <a:spcAft>
                          <a:spcPts val="0"/>
                        </a:spcAft>
                      </a:pPr>
                      <a:r>
                        <a:rPr lang="en-US" sz="1800" b="1" dirty="0">
                          <a:effectLst/>
                          <a:latin typeface="Times New Roman"/>
                          <a:ea typeface="SimSun"/>
                        </a:rPr>
                        <a:t>Learning Process/ Outcome</a:t>
                      </a:r>
                      <a:endParaRPr lang="en-US" sz="18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0"/>
                        </a:spcBef>
                        <a:spcAft>
                          <a:spcPts val="0"/>
                        </a:spcAft>
                      </a:pPr>
                      <a:r>
                        <a:rPr lang="en-US" sz="1800" b="1">
                          <a:effectLst/>
                          <a:latin typeface="Times New Roman"/>
                          <a:ea typeface="SimSun"/>
                        </a:rPr>
                        <a:t>Achievement Level</a:t>
                      </a:r>
                      <a:endParaRPr lang="en-US" sz="180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SimSun"/>
                        </a:rPr>
                        <a:t>Average</a:t>
                      </a:r>
                      <a:endParaRPr lang="en-US" sz="1800">
                        <a:effectLst/>
                        <a:latin typeface="Times New Roman"/>
                        <a:ea typeface="SimSun"/>
                      </a:endParaRPr>
                    </a:p>
                    <a:p>
                      <a:pPr marL="0" marR="0" algn="ctr">
                        <a:spcBef>
                          <a:spcPts val="0"/>
                        </a:spcBef>
                        <a:spcAft>
                          <a:spcPts val="0"/>
                        </a:spcAft>
                      </a:pPr>
                      <a:r>
                        <a:rPr lang="en-US" sz="1800" b="1">
                          <a:effectLst/>
                          <a:latin typeface="Times New Roman"/>
                          <a:ea typeface="SimSun"/>
                        </a:rPr>
                        <a:t>Score</a:t>
                      </a:r>
                      <a:endParaRPr lang="en-US" sz="180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01">
                <a:tc>
                  <a:txBody>
                    <a:bodyPr/>
                    <a:lstStyle/>
                    <a:p>
                      <a:pPr marL="91440" marR="0">
                        <a:spcBef>
                          <a:spcPts val="300"/>
                        </a:spcBef>
                        <a:spcAft>
                          <a:spcPts val="0"/>
                        </a:spcAft>
                      </a:pPr>
                      <a:r>
                        <a:rPr lang="en-US" sz="1800" b="1">
                          <a:effectLst/>
                          <a:latin typeface="Times New Roman"/>
                          <a:ea typeface="SimSun"/>
                        </a:rPr>
                        <a:t>Content of Presentation</a:t>
                      </a:r>
                      <a:endParaRPr lang="en-US" sz="1800">
                        <a:effectLst/>
                        <a:latin typeface="Times New Roman"/>
                        <a:ea typeface="SimSun"/>
                      </a:endParaRP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300"/>
                        </a:spcBef>
                        <a:spcAft>
                          <a:spcPts val="0"/>
                        </a:spcAft>
                      </a:pPr>
                      <a:r>
                        <a:rPr lang="en-US" sz="1800">
                          <a:effectLst/>
                          <a:latin typeface="Times New Roman"/>
                          <a:ea typeface="SimSun"/>
                        </a:rPr>
                        <a:t>Data quality is established, and quantity is sufficient for coverage. Evidence well supported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0"/>
                        </a:spcAft>
                      </a:pPr>
                      <a:r>
                        <a:rPr lang="en-US" sz="1800">
                          <a:effectLst/>
                          <a:latin typeface="Times New Roman"/>
                          <a:ea typeface="SimSun"/>
                        </a:rPr>
                        <a:t>3/4</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01">
                <a:tc>
                  <a:txBody>
                    <a:bodyPr/>
                    <a:lstStyle/>
                    <a:p>
                      <a:pPr marL="91440" marR="0">
                        <a:spcBef>
                          <a:spcPts val="300"/>
                        </a:spcBef>
                        <a:spcAft>
                          <a:spcPts val="0"/>
                        </a:spcAft>
                      </a:pPr>
                      <a:r>
                        <a:rPr lang="en-US" sz="1800" b="1">
                          <a:effectLst/>
                          <a:latin typeface="Times New Roman"/>
                          <a:ea typeface="SimSun"/>
                        </a:rPr>
                        <a:t>Presentation</a:t>
                      </a:r>
                      <a:endParaRPr lang="en-US" sz="1800">
                        <a:effectLst/>
                        <a:latin typeface="Times New Roman"/>
                        <a:ea typeface="SimSun"/>
                      </a:endParaRP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300"/>
                        </a:spcBef>
                        <a:spcAft>
                          <a:spcPts val="0"/>
                        </a:spcAft>
                      </a:pPr>
                      <a:r>
                        <a:rPr lang="en-US" sz="1800">
                          <a:effectLst/>
                          <a:latin typeface="Times New Roman"/>
                          <a:ea typeface="SimSun"/>
                        </a:rPr>
                        <a:t>Organization acceptable; no obvious errors but has some information placed inappropriately, contains irrelevant graphics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0"/>
                        </a:spcAft>
                      </a:pPr>
                      <a:r>
                        <a:rPr lang="en-US" sz="1800">
                          <a:effectLst/>
                          <a:latin typeface="Times New Roman"/>
                          <a:ea typeface="SimSun"/>
                        </a:rPr>
                        <a:t>2/4</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172">
                <a:tc>
                  <a:txBody>
                    <a:bodyPr/>
                    <a:lstStyle/>
                    <a:p>
                      <a:pPr marL="91440" marR="0">
                        <a:spcBef>
                          <a:spcPts val="300"/>
                        </a:spcBef>
                        <a:spcAft>
                          <a:spcPts val="0"/>
                        </a:spcAft>
                      </a:pPr>
                      <a:r>
                        <a:rPr lang="en-US" sz="1800" b="1">
                          <a:effectLst/>
                          <a:latin typeface="Times New Roman"/>
                          <a:ea typeface="SimSun"/>
                        </a:rPr>
                        <a:t>Technology Use</a:t>
                      </a:r>
                      <a:endParaRPr lang="en-US" sz="1800">
                        <a:effectLst/>
                        <a:latin typeface="Times New Roman"/>
                        <a:ea typeface="SimSun"/>
                      </a:endParaRP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300"/>
                        </a:spcBef>
                        <a:spcAft>
                          <a:spcPts val="0"/>
                        </a:spcAft>
                      </a:pPr>
                      <a:r>
                        <a:rPr lang="en-US" sz="1800">
                          <a:effectLst/>
                          <a:latin typeface="Times New Roman"/>
                          <a:ea typeface="SimSun"/>
                        </a:rPr>
                        <a:t>Adequately harnessed technology to organize and deliver content</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0"/>
                        </a:spcAft>
                      </a:pPr>
                      <a:r>
                        <a:rPr lang="en-US" sz="1800">
                          <a:effectLst/>
                          <a:latin typeface="Times New Roman"/>
                          <a:ea typeface="SimSun"/>
                        </a:rPr>
                        <a:t>3/4</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4172">
                <a:tc>
                  <a:txBody>
                    <a:bodyPr/>
                    <a:lstStyle/>
                    <a:p>
                      <a:pPr marL="91440" marR="0">
                        <a:spcBef>
                          <a:spcPts val="300"/>
                        </a:spcBef>
                        <a:spcAft>
                          <a:spcPts val="0"/>
                        </a:spcAft>
                      </a:pPr>
                      <a:r>
                        <a:rPr lang="en-US" sz="1800" b="1">
                          <a:effectLst/>
                          <a:latin typeface="Times New Roman"/>
                          <a:ea typeface="SimSun"/>
                        </a:rPr>
                        <a:t>Collaboration</a:t>
                      </a:r>
                      <a:endParaRPr lang="en-US" sz="1800">
                        <a:effectLst/>
                        <a:latin typeface="Times New Roman"/>
                        <a:ea typeface="SimSun"/>
                      </a:endParaRP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300"/>
                        </a:spcBef>
                        <a:spcAft>
                          <a:spcPts val="0"/>
                        </a:spcAft>
                      </a:pPr>
                      <a:r>
                        <a:rPr lang="en-US" sz="1800">
                          <a:effectLst/>
                          <a:latin typeface="Times New Roman"/>
                          <a:ea typeface="SimSun"/>
                        </a:rPr>
                        <a:t>Clear evidence of active collaboration and consensus building</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0"/>
                        </a:spcAft>
                      </a:pPr>
                      <a:r>
                        <a:rPr lang="en-US" sz="1800">
                          <a:effectLst/>
                          <a:latin typeface="Times New Roman"/>
                          <a:ea typeface="SimSun"/>
                        </a:rPr>
                        <a:t>4/4</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255">
                <a:tc>
                  <a:txBody>
                    <a:bodyPr/>
                    <a:lstStyle/>
                    <a:p>
                      <a:pPr marL="91440" marR="0">
                        <a:spcBef>
                          <a:spcPts val="300"/>
                        </a:spcBef>
                        <a:spcAft>
                          <a:spcPts val="0"/>
                        </a:spcAft>
                      </a:pPr>
                      <a:r>
                        <a:rPr lang="en-US" sz="1800" b="1" dirty="0">
                          <a:effectLst/>
                          <a:latin typeface="Times New Roman"/>
                          <a:ea typeface="SimSun"/>
                        </a:rPr>
                        <a:t>Individual Contribution</a:t>
                      </a:r>
                      <a:endParaRPr lang="en-US" sz="1800" dirty="0">
                        <a:effectLst/>
                        <a:latin typeface="Times New Roman"/>
                        <a:ea typeface="SimSun"/>
                      </a:endParaRP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1440" marR="0">
                        <a:spcBef>
                          <a:spcPts val="300"/>
                        </a:spcBef>
                        <a:spcAft>
                          <a:spcPts val="0"/>
                        </a:spcAft>
                      </a:pPr>
                      <a:r>
                        <a:rPr lang="en-US" sz="1800" dirty="0">
                          <a:effectLst/>
                          <a:latin typeface="Times New Roman"/>
                          <a:ea typeface="SimSun"/>
                        </a:rPr>
                        <a:t>Each plays their respective roles competently and makes significant contributions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0"/>
                        </a:spcAft>
                      </a:pPr>
                      <a:r>
                        <a:rPr lang="en-US" sz="1800" dirty="0">
                          <a:effectLst/>
                          <a:latin typeface="Times New Roman"/>
                          <a:ea typeface="SimSun"/>
                        </a:rPr>
                        <a:t>2/4  (Av.)</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152400" y="788014"/>
            <a:ext cx="6781800" cy="461665"/>
          </a:xfrm>
          <a:prstGeom prst="rect">
            <a:avLst/>
          </a:prstGeom>
          <a:noFill/>
        </p:spPr>
        <p:txBody>
          <a:bodyPr wrap="square" rtlCol="0">
            <a:spAutoFit/>
          </a:bodyPr>
          <a:lstStyle/>
          <a:p>
            <a:r>
              <a:rPr lang="en-US" sz="2400" b="1" dirty="0" smtClean="0"/>
              <a:t>Assessment of Student (Group) Presentation</a:t>
            </a:r>
            <a:endParaRPr lang="en-US" sz="2400" b="1" dirty="0"/>
          </a:p>
        </p:txBody>
      </p:sp>
    </p:spTree>
    <p:extLst>
      <p:ext uri="{BB962C8B-B14F-4D97-AF65-F5344CB8AC3E}">
        <p14:creationId xmlns:p14="http://schemas.microsoft.com/office/powerpoint/2010/main" val="34292285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535315"/>
          </a:xfrm>
        </p:spPr>
        <p:txBody>
          <a:bodyPr>
            <a:normAutofit fontScale="90000"/>
          </a:bodyPr>
          <a:lstStyle/>
          <a:p>
            <a:pPr algn="l"/>
            <a:r>
              <a:rPr lang="en-US" sz="3200" b="1" dirty="0" smtClean="0"/>
              <a:t>Discussion of Findings</a:t>
            </a:r>
            <a:endParaRPr lang="en-US" sz="3200" b="1" dirty="0"/>
          </a:p>
        </p:txBody>
      </p:sp>
      <p:sp>
        <p:nvSpPr>
          <p:cNvPr id="6" name="TextBox 5"/>
          <p:cNvSpPr txBox="1"/>
          <p:nvPr/>
        </p:nvSpPr>
        <p:spPr>
          <a:xfrm>
            <a:off x="152400" y="788014"/>
            <a:ext cx="6781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Student Scores</a:t>
            </a:r>
            <a:endParaRPr lang="en-US" sz="2400" b="1" dirty="0">
              <a:latin typeface="Arial" panose="020B0604020202020204" pitchFamily="34" charset="0"/>
              <a:cs typeface="Arial" panose="020B0604020202020204" pitchFamily="34" charset="0"/>
            </a:endParaRPr>
          </a:p>
        </p:txBody>
      </p:sp>
      <p:sp>
        <p:nvSpPr>
          <p:cNvPr id="3" name="TextBox 2"/>
          <p:cNvSpPr txBox="1"/>
          <p:nvPr/>
        </p:nvSpPr>
        <p:spPr>
          <a:xfrm>
            <a:off x="152400" y="1600200"/>
            <a:ext cx="8686800" cy="3847207"/>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Students scored 29/40 for the WebQuest Project</a:t>
            </a:r>
          </a:p>
          <a:p>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Group Presentation: 14/20</a:t>
            </a:r>
          </a:p>
          <a:p>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	Write-up: 15/20</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On the whole, this group of students performed better in the course than their counterparts did in the previous semester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9028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535315"/>
          </a:xfrm>
        </p:spPr>
        <p:txBody>
          <a:bodyPr>
            <a:normAutofit fontScale="90000"/>
          </a:bodyPr>
          <a:lstStyle/>
          <a:p>
            <a:pPr algn="l"/>
            <a:r>
              <a:rPr lang="en-US" sz="3200" b="1" dirty="0" smtClean="0"/>
              <a:t>Discussion of Findings</a:t>
            </a:r>
            <a:endParaRPr lang="en-US" sz="3200" b="1" dirty="0"/>
          </a:p>
        </p:txBody>
      </p:sp>
      <p:sp>
        <p:nvSpPr>
          <p:cNvPr id="6" name="TextBox 5"/>
          <p:cNvSpPr txBox="1"/>
          <p:nvPr/>
        </p:nvSpPr>
        <p:spPr>
          <a:xfrm>
            <a:off x="152400" y="788014"/>
            <a:ext cx="6781800"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Student Perceptions</a:t>
            </a:r>
            <a:endParaRPr lang="en-US" sz="2400" b="1"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98067533"/>
              </p:ext>
            </p:extLst>
          </p:nvPr>
        </p:nvGraphicFramePr>
        <p:xfrm>
          <a:off x="152400" y="1447800"/>
          <a:ext cx="8686803" cy="5323840"/>
        </p:xfrm>
        <a:graphic>
          <a:graphicData uri="http://schemas.openxmlformats.org/drawingml/2006/table">
            <a:tbl>
              <a:tblPr/>
              <a:tblGrid>
                <a:gridCol w="4905319"/>
                <a:gridCol w="774072"/>
                <a:gridCol w="602056"/>
                <a:gridCol w="774072"/>
                <a:gridCol w="774072"/>
                <a:gridCol w="857212"/>
              </a:tblGrid>
              <a:tr h="561573">
                <a:tc>
                  <a:txBody>
                    <a:bodyPr/>
                    <a:lstStyle/>
                    <a:p>
                      <a:pPr marL="0" marR="0" algn="ctr">
                        <a:spcBef>
                          <a:spcPts val="0"/>
                        </a:spcBef>
                        <a:spcAft>
                          <a:spcPts val="300"/>
                        </a:spcAft>
                      </a:pPr>
                      <a:r>
                        <a:rPr lang="en-US" sz="1600" b="1" dirty="0">
                          <a:effectLst/>
                          <a:latin typeface="Times New Roman"/>
                          <a:ea typeface="SimSun"/>
                        </a:rPr>
                        <a:t>Question</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600" b="1" dirty="0">
                          <a:effectLst/>
                          <a:latin typeface="Times New Roman"/>
                          <a:ea typeface="SimSun"/>
                        </a:rPr>
                        <a:t>Strongly</a:t>
                      </a:r>
                      <a:endParaRPr lang="en-US" sz="1600" dirty="0">
                        <a:effectLst/>
                        <a:latin typeface="Times New Roman"/>
                        <a:ea typeface="SimSun"/>
                      </a:endParaRPr>
                    </a:p>
                    <a:p>
                      <a:pPr marL="0" marR="0" algn="ctr">
                        <a:spcBef>
                          <a:spcPts val="0"/>
                        </a:spcBef>
                        <a:spcAft>
                          <a:spcPts val="300"/>
                        </a:spcAft>
                      </a:pPr>
                      <a:r>
                        <a:rPr lang="en-US" sz="1600" b="1" dirty="0">
                          <a:effectLst/>
                          <a:latin typeface="Times New Roman"/>
                          <a:ea typeface="SimSun"/>
                        </a:rPr>
                        <a:t>Agree</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600" b="1" dirty="0">
                          <a:effectLst/>
                          <a:latin typeface="Times New Roman"/>
                          <a:ea typeface="SimSun"/>
                        </a:rPr>
                        <a:t>Agree</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600" b="1" dirty="0">
                          <a:effectLst/>
                          <a:latin typeface="Times New Roman"/>
                          <a:ea typeface="SimSun"/>
                        </a:rPr>
                        <a:t>Neutral</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600" b="1" dirty="0">
                          <a:effectLst/>
                          <a:latin typeface="Times New Roman"/>
                          <a:ea typeface="SimSun"/>
                        </a:rPr>
                        <a:t>Disagree</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600" b="1" dirty="0">
                          <a:effectLst/>
                          <a:latin typeface="Times New Roman"/>
                          <a:ea typeface="SimSun"/>
                        </a:rPr>
                        <a:t>Strongly  Disagree</a:t>
                      </a:r>
                      <a:endParaRPr lang="en-US" sz="16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47">
                <a:tc>
                  <a:txBody>
                    <a:bodyPr/>
                    <a:lstStyle/>
                    <a:p>
                      <a:pPr marL="342900" marR="45720" lvl="0" indent="-342900">
                        <a:spcBef>
                          <a:spcPts val="0"/>
                        </a:spcBef>
                        <a:spcAft>
                          <a:spcPts val="300"/>
                        </a:spcAft>
                        <a:buFont typeface="+mj-lt"/>
                        <a:buAutoNum type="arabicPeriod"/>
                      </a:pPr>
                      <a:r>
                        <a:rPr lang="en-US" sz="1800">
                          <a:effectLst/>
                          <a:latin typeface="Times New Roman"/>
                          <a:ea typeface="SimSun"/>
                        </a:rPr>
                        <a:t>I found this style of learning very useful</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3</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227">
                <a:tc>
                  <a:txBody>
                    <a:bodyPr/>
                    <a:lstStyle/>
                    <a:p>
                      <a:pPr marL="342900" marR="45720" lvl="0" indent="-342900">
                        <a:spcBef>
                          <a:spcPts val="0"/>
                        </a:spcBef>
                        <a:spcAft>
                          <a:spcPts val="300"/>
                        </a:spcAft>
                        <a:buFont typeface="+mj-lt"/>
                        <a:buAutoNum type="arabicPeriod" startAt="2"/>
                      </a:pPr>
                      <a:r>
                        <a:rPr lang="en-US" sz="1800" dirty="0">
                          <a:effectLst/>
                          <a:latin typeface="Times New Roman"/>
                          <a:ea typeface="SimSun"/>
                        </a:rPr>
                        <a:t>This activity has helped improve my communication skills</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5</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47">
                <a:tc>
                  <a:txBody>
                    <a:bodyPr/>
                    <a:lstStyle/>
                    <a:p>
                      <a:pPr marL="342900" marR="45720" lvl="0" indent="-342900">
                        <a:spcBef>
                          <a:spcPts val="0"/>
                        </a:spcBef>
                        <a:spcAft>
                          <a:spcPts val="300"/>
                        </a:spcAft>
                        <a:buFont typeface="+mj-lt"/>
                        <a:buAutoNum type="arabicPeriod" startAt="3"/>
                      </a:pPr>
                      <a:r>
                        <a:rPr lang="en-US" sz="1800" dirty="0">
                          <a:effectLst/>
                          <a:latin typeface="Times New Roman"/>
                          <a:ea typeface="SimSun"/>
                        </a:rPr>
                        <a:t>I never enjoyed working in the group</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3</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227">
                <a:tc>
                  <a:txBody>
                    <a:bodyPr/>
                    <a:lstStyle/>
                    <a:p>
                      <a:pPr marL="342900" marR="45720" lvl="0" indent="-342900">
                        <a:spcBef>
                          <a:spcPts val="0"/>
                        </a:spcBef>
                        <a:spcAft>
                          <a:spcPts val="300"/>
                        </a:spcAft>
                        <a:buFont typeface="+mj-lt"/>
                        <a:buAutoNum type="arabicPeriod" startAt="4"/>
                      </a:pPr>
                      <a:r>
                        <a:rPr lang="en-US" sz="1800" dirty="0">
                          <a:effectLst/>
                          <a:latin typeface="Times New Roman"/>
                          <a:ea typeface="SimSun"/>
                        </a:rPr>
                        <a:t>This way of learning should be used in all our other courses</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1</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847">
                <a:tc>
                  <a:txBody>
                    <a:bodyPr/>
                    <a:lstStyle/>
                    <a:p>
                      <a:pPr marL="342900" marR="45720" lvl="0" indent="-342900">
                        <a:spcBef>
                          <a:spcPts val="0"/>
                        </a:spcBef>
                        <a:spcAft>
                          <a:spcPts val="300"/>
                        </a:spcAft>
                        <a:buFont typeface="+mj-lt"/>
                        <a:buAutoNum type="arabicPeriod" startAt="5"/>
                      </a:pPr>
                      <a:r>
                        <a:rPr lang="en-US" sz="1800" dirty="0">
                          <a:effectLst/>
                          <a:latin typeface="Times New Roman"/>
                          <a:ea typeface="SimSun"/>
                        </a:rPr>
                        <a:t>I prefer this mode of learning to the lecture mode</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1</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2</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227">
                <a:tc>
                  <a:txBody>
                    <a:bodyPr/>
                    <a:lstStyle/>
                    <a:p>
                      <a:pPr marL="342900" marR="45720" lvl="0" indent="-342900">
                        <a:spcBef>
                          <a:spcPts val="0"/>
                        </a:spcBef>
                        <a:spcAft>
                          <a:spcPts val="300"/>
                        </a:spcAft>
                        <a:buFont typeface="+mj-lt"/>
                        <a:buAutoNum type="arabicPeriod" startAt="6"/>
                      </a:pPr>
                      <a:r>
                        <a:rPr lang="en-US" sz="1800" dirty="0">
                          <a:effectLst/>
                          <a:latin typeface="Times New Roman"/>
                          <a:ea typeface="SimSun"/>
                        </a:rPr>
                        <a:t>I can answer any questions on global warming that my classmates might ask me</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300"/>
                        </a:spcAft>
                      </a:pPr>
                      <a:r>
                        <a:rPr lang="en-US" sz="1800">
                          <a:effectLst/>
                          <a:latin typeface="Times New Roman"/>
                          <a:ea typeface="SimSun"/>
                        </a:rPr>
                        <a:t>5</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Times New Roman"/>
                          <a:ea typeface="SimSun"/>
                        </a:rPr>
                        <a:t> </a:t>
                      </a:r>
                    </a:p>
                  </a:txBody>
                  <a:tcPr marL="0" marR="0" marT="18415" marB="1841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0403">
                <a:tc>
                  <a:txBody>
                    <a:bodyPr/>
                    <a:lstStyle/>
                    <a:p>
                      <a:pPr marL="342900" marR="0" lvl="0" indent="-342900">
                        <a:spcBef>
                          <a:spcPts val="0"/>
                        </a:spcBef>
                        <a:spcAft>
                          <a:spcPts val="300"/>
                        </a:spcAft>
                        <a:buFont typeface="+mj-lt"/>
                        <a:buAutoNum type="arabicPeriod" startAt="7"/>
                      </a:pPr>
                      <a:r>
                        <a:rPr lang="en-US" sz="1800" dirty="0">
                          <a:effectLst/>
                          <a:latin typeface="Times New Roman"/>
                          <a:ea typeface="SimSun"/>
                        </a:rPr>
                        <a:t>Write any other comments or reflections you have </a:t>
                      </a:r>
                      <a:r>
                        <a:rPr lang="en-US" sz="1800" dirty="0" smtClean="0">
                          <a:effectLst/>
                          <a:latin typeface="Times New Roman"/>
                          <a:ea typeface="SimSun"/>
                        </a:rPr>
                        <a:t>about </a:t>
                      </a:r>
                      <a:r>
                        <a:rPr lang="en-US" sz="1800" dirty="0">
                          <a:effectLst/>
                          <a:latin typeface="Times New Roman"/>
                          <a:ea typeface="SimSun"/>
                        </a:rPr>
                        <a:t>this learning experience</a:t>
                      </a:r>
                    </a:p>
                    <a:p>
                      <a:pPr marL="230505" marR="0" indent="-171450">
                        <a:lnSpc>
                          <a:spcPct val="50000"/>
                        </a:lnSpc>
                        <a:spcBef>
                          <a:spcPts val="0"/>
                        </a:spcBef>
                        <a:spcAft>
                          <a:spcPts val="300"/>
                        </a:spcAft>
                      </a:pPr>
                      <a:r>
                        <a:rPr lang="en-US" sz="1800" dirty="0">
                          <a:effectLst/>
                          <a:latin typeface="Times New Roman"/>
                          <a:ea typeface="SimSun"/>
                        </a:rPr>
                        <a:t> </a:t>
                      </a:r>
                      <a:endParaRPr lang="en-US" sz="1800" dirty="0" smtClean="0">
                        <a:effectLst/>
                        <a:latin typeface="Times New Roman"/>
                        <a:ea typeface="SimSun"/>
                      </a:endParaRPr>
                    </a:p>
                    <a:p>
                      <a:pPr marL="230505" marR="0" indent="-171450">
                        <a:lnSpc>
                          <a:spcPct val="50000"/>
                        </a:lnSpc>
                        <a:spcBef>
                          <a:spcPts val="0"/>
                        </a:spcBef>
                        <a:spcAft>
                          <a:spcPts val="300"/>
                        </a:spcAft>
                      </a:pPr>
                      <a:endParaRPr lang="en-US" sz="1800" dirty="0" smtClean="0">
                        <a:effectLst/>
                        <a:latin typeface="Times New Roman"/>
                        <a:ea typeface="SimSun"/>
                      </a:endParaRPr>
                    </a:p>
                    <a:p>
                      <a:pPr marL="230505" marR="0" indent="-171450">
                        <a:lnSpc>
                          <a:spcPct val="50000"/>
                        </a:lnSpc>
                        <a:spcBef>
                          <a:spcPts val="0"/>
                        </a:spcBef>
                        <a:spcAft>
                          <a:spcPts val="300"/>
                        </a:spcAft>
                      </a:pPr>
                      <a:endParaRPr lang="en-US" sz="1800" dirty="0" smtClean="0">
                        <a:effectLst/>
                        <a:latin typeface="Times New Roman"/>
                        <a:ea typeface="SimSun"/>
                      </a:endParaRPr>
                    </a:p>
                    <a:p>
                      <a:pPr marL="230505" marR="0" indent="-171450">
                        <a:lnSpc>
                          <a:spcPct val="50000"/>
                        </a:lnSpc>
                        <a:spcBef>
                          <a:spcPts val="0"/>
                        </a:spcBef>
                        <a:spcAft>
                          <a:spcPts val="300"/>
                        </a:spcAft>
                      </a:pPr>
                      <a:endParaRPr lang="en-US" sz="1800" dirty="0" smtClean="0">
                        <a:effectLst/>
                        <a:latin typeface="Times New Roman"/>
                        <a:ea typeface="SimSun"/>
                      </a:endParaRPr>
                    </a:p>
                    <a:p>
                      <a:pPr marL="230505" marR="0" indent="-171450">
                        <a:lnSpc>
                          <a:spcPct val="50000"/>
                        </a:lnSpc>
                        <a:spcBef>
                          <a:spcPts val="0"/>
                        </a:spcBef>
                        <a:spcAft>
                          <a:spcPts val="300"/>
                        </a:spcAft>
                      </a:pPr>
                      <a:endParaRPr lang="en-US" sz="1800" dirty="0" smtClean="0">
                        <a:effectLst/>
                        <a:latin typeface="Times New Roman"/>
                        <a:ea typeface="SimSun"/>
                      </a:endParaRPr>
                    </a:p>
                    <a:p>
                      <a:pPr marL="230505" marR="0" indent="-171450">
                        <a:lnSpc>
                          <a:spcPct val="50000"/>
                        </a:lnSpc>
                        <a:spcBef>
                          <a:spcPts val="0"/>
                        </a:spcBef>
                        <a:spcAft>
                          <a:spcPts val="300"/>
                        </a:spcAft>
                      </a:pPr>
                      <a:endParaRPr lang="en-US" sz="1800" dirty="0">
                        <a:effectLst/>
                        <a:latin typeface="Times New Roman"/>
                        <a:ea typeface="SimSun"/>
                      </a:endParaRP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342900" marR="0" lvl="0" indent="-342900">
                        <a:spcBef>
                          <a:spcPts val="0"/>
                        </a:spcBef>
                        <a:spcAft>
                          <a:spcPts val="300"/>
                        </a:spcAft>
                        <a:buFont typeface="+mj-lt"/>
                        <a:buAutoNum type="romanLcPeriod"/>
                      </a:pPr>
                      <a:r>
                        <a:rPr lang="en-US" sz="1800" dirty="0">
                          <a:effectLst/>
                          <a:latin typeface="Times New Roman"/>
                          <a:ea typeface="SimSun"/>
                        </a:rPr>
                        <a:t>Interesting. </a:t>
                      </a:r>
                    </a:p>
                    <a:p>
                      <a:pPr marL="342900" marR="0" lvl="0" indent="-342900">
                        <a:spcBef>
                          <a:spcPts val="0"/>
                        </a:spcBef>
                        <a:spcAft>
                          <a:spcPts val="300"/>
                        </a:spcAft>
                        <a:buFont typeface="+mj-lt"/>
                        <a:buAutoNum type="romanLcPeriod"/>
                      </a:pPr>
                      <a:r>
                        <a:rPr lang="en-US" sz="1800" dirty="0">
                          <a:effectLst/>
                          <a:latin typeface="Times New Roman"/>
                          <a:ea typeface="SimSun"/>
                        </a:rPr>
                        <a:t>I watched Inconvenient Truth movie too</a:t>
                      </a:r>
                    </a:p>
                    <a:p>
                      <a:pPr marL="342900" marR="0" lvl="0" indent="-342900">
                        <a:spcBef>
                          <a:spcPts val="0"/>
                        </a:spcBef>
                        <a:spcAft>
                          <a:spcPts val="300"/>
                        </a:spcAft>
                        <a:buFont typeface="+mj-lt"/>
                        <a:buAutoNum type="romanLcPeriod"/>
                      </a:pPr>
                      <a:r>
                        <a:rPr lang="en-US" sz="1800" dirty="0">
                          <a:effectLst/>
                          <a:latin typeface="Times New Roman"/>
                          <a:ea typeface="SimSun"/>
                        </a:rPr>
                        <a:t>I enjoy this way of learning </a:t>
                      </a:r>
                      <a:r>
                        <a:rPr lang="en-US" sz="1800" dirty="0" err="1">
                          <a:effectLst/>
                          <a:latin typeface="Times New Roman"/>
                          <a:ea typeface="SimSun"/>
                        </a:rPr>
                        <a:t>bu</a:t>
                      </a:r>
                      <a:r>
                        <a:rPr lang="en-US" sz="1800" dirty="0">
                          <a:effectLst/>
                          <a:latin typeface="Times New Roman"/>
                          <a:ea typeface="SimSun"/>
                        </a:rPr>
                        <a:t> (sic)</a:t>
                      </a:r>
                    </a:p>
                    <a:p>
                      <a:pPr marL="342900" marR="0" lvl="0" indent="-342900">
                        <a:spcBef>
                          <a:spcPts val="0"/>
                        </a:spcBef>
                        <a:spcAft>
                          <a:spcPts val="300"/>
                        </a:spcAft>
                        <a:buFont typeface="+mj-lt"/>
                        <a:buAutoNum type="romanLcPeriod"/>
                      </a:pPr>
                      <a:r>
                        <a:rPr lang="en-US" sz="1800" dirty="0">
                          <a:effectLst/>
                          <a:latin typeface="Times New Roman"/>
                          <a:ea typeface="SimSun"/>
                        </a:rPr>
                        <a:t>We did not have enough time to finish the </a:t>
                      </a:r>
                      <a:r>
                        <a:rPr lang="en-US" sz="1800" dirty="0" err="1">
                          <a:effectLst/>
                          <a:latin typeface="Times New Roman"/>
                          <a:ea typeface="SimSun"/>
                        </a:rPr>
                        <a:t>ppt</a:t>
                      </a:r>
                      <a:r>
                        <a:rPr lang="en-US" sz="1800" dirty="0">
                          <a:effectLst/>
                          <a:latin typeface="Times New Roman"/>
                          <a:ea typeface="SimSun"/>
                        </a:rPr>
                        <a:t> and also make them look nice</a:t>
                      </a:r>
                    </a:p>
                  </a:txBody>
                  <a:tcPr marL="0" marR="0" marT="18415" marB="1841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660622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590800"/>
            <a:ext cx="8534400" cy="868362"/>
          </a:xfrm>
        </p:spPr>
        <p:txBody>
          <a:bodyPr>
            <a:normAutofit/>
          </a:bodyPr>
          <a:lstStyle/>
          <a:p>
            <a:r>
              <a:rPr lang="en-US" sz="3200" b="1" dirty="0" smtClean="0">
                <a:latin typeface="Arial" panose="020B0604020202020204" pitchFamily="34" charset="0"/>
                <a:cs typeface="Arial" panose="020B0604020202020204" pitchFamily="34" charset="0"/>
              </a:rPr>
              <a:t>Student Engagement</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22692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590800"/>
            <a:ext cx="9128760" cy="868362"/>
          </a:xfrm>
        </p:spPr>
        <p:txBody>
          <a:bodyPr>
            <a:normAutofit/>
          </a:bodyPr>
          <a:lstStyle/>
          <a:p>
            <a:r>
              <a:rPr lang="en-US" sz="3200" b="1" dirty="0" smtClean="0"/>
              <a:t>Conclusion</a:t>
            </a:r>
            <a:endParaRPr lang="en-US" sz="3200" b="1" dirty="0"/>
          </a:p>
        </p:txBody>
      </p:sp>
    </p:spTree>
    <p:extLst>
      <p:ext uri="{BB962C8B-B14F-4D97-AF65-F5344CB8AC3E}">
        <p14:creationId xmlns:p14="http://schemas.microsoft.com/office/powerpoint/2010/main" val="1846662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868362"/>
          </a:xfrm>
        </p:spPr>
        <p:txBody>
          <a:bodyPr>
            <a:normAutofit/>
          </a:bodyPr>
          <a:lstStyle/>
          <a:p>
            <a:pPr algn="l"/>
            <a:r>
              <a:rPr lang="en-US" sz="3200" b="1" dirty="0" smtClean="0"/>
              <a:t>Conclusion</a:t>
            </a:r>
            <a:endParaRPr lang="en-US" sz="3200" b="1" dirty="0"/>
          </a:p>
        </p:txBody>
      </p:sp>
      <p:sp>
        <p:nvSpPr>
          <p:cNvPr id="3" name="Rectangle 2"/>
          <p:cNvSpPr/>
          <p:nvPr/>
        </p:nvSpPr>
        <p:spPr>
          <a:xfrm>
            <a:off x="60960" y="1143000"/>
            <a:ext cx="8991600" cy="4647426"/>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T</a:t>
            </a:r>
            <a:r>
              <a:rPr lang="en-US" sz="2800" dirty="0" smtClean="0">
                <a:latin typeface="Arial" panose="020B0604020202020204" pitchFamily="34" charset="0"/>
                <a:cs typeface="Arial" panose="020B0604020202020204" pitchFamily="34" charset="0"/>
              </a:rPr>
              <a:t>he </a:t>
            </a:r>
            <a:r>
              <a:rPr lang="en-US" sz="2800" dirty="0">
                <a:latin typeface="Arial" panose="020B0604020202020204" pitchFamily="34" charset="0"/>
                <a:cs typeface="Arial" panose="020B0604020202020204" pitchFamily="34" charset="0"/>
              </a:rPr>
              <a:t>WebQuest, when designed properly and implemented appropriately in the classroom, can: </a:t>
            </a:r>
            <a:endParaRPr lang="en-US" sz="2800" dirty="0" smtClean="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motivate </a:t>
            </a:r>
            <a:r>
              <a:rPr lang="en-US" sz="2400" dirty="0">
                <a:latin typeface="Arial" panose="020B0604020202020204" pitchFamily="34" charset="0"/>
                <a:cs typeface="Arial" panose="020B0604020202020204" pitchFamily="34" charset="0"/>
              </a:rPr>
              <a:t>students to </a:t>
            </a:r>
            <a:r>
              <a:rPr lang="en-US" sz="2400" dirty="0" smtClean="0">
                <a:latin typeface="Arial" panose="020B0604020202020204" pitchFamily="34" charset="0"/>
                <a:cs typeface="Arial" panose="020B0604020202020204" pitchFamily="34" charset="0"/>
              </a:rPr>
              <a:t>learn</a:t>
            </a: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facilitate </a:t>
            </a:r>
            <a:r>
              <a:rPr lang="en-US" sz="2400" dirty="0">
                <a:latin typeface="Arial" panose="020B0604020202020204" pitchFamily="34" charset="0"/>
                <a:cs typeface="Arial" panose="020B0604020202020204" pitchFamily="34" charset="0"/>
              </a:rPr>
              <a:t>the cognitive d</a:t>
            </a:r>
            <a:r>
              <a:rPr lang="en-US" sz="2400" dirty="0" smtClean="0">
                <a:latin typeface="Arial" panose="020B0604020202020204" pitchFamily="34" charset="0"/>
                <a:cs typeface="Arial" panose="020B0604020202020204" pitchFamily="34" charset="0"/>
              </a:rPr>
              <a:t>evelopment </a:t>
            </a:r>
            <a:r>
              <a:rPr lang="en-US" sz="2400" dirty="0">
                <a:latin typeface="Arial" panose="020B0604020202020204" pitchFamily="34" charset="0"/>
                <a:cs typeface="Arial" panose="020B0604020202020204" pitchFamily="34" charset="0"/>
              </a:rPr>
              <a:t>of </a:t>
            </a:r>
            <a:r>
              <a:rPr lang="en-US" sz="2400" dirty="0" smtClean="0">
                <a:latin typeface="Arial" panose="020B0604020202020204" pitchFamily="34" charset="0"/>
                <a:cs typeface="Arial" panose="020B0604020202020204" pitchFamily="34" charset="0"/>
              </a:rPr>
              <a:t>students</a:t>
            </a: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contribute </a:t>
            </a:r>
            <a:r>
              <a:rPr lang="en-US" sz="2400" dirty="0">
                <a:latin typeface="Arial" panose="020B0604020202020204" pitchFamily="34" charset="0"/>
                <a:cs typeface="Arial" panose="020B0604020202020204" pitchFamily="34" charset="0"/>
              </a:rPr>
              <a:t>to improving students' social and communication </a:t>
            </a:r>
            <a:r>
              <a:rPr lang="en-US" sz="2400" dirty="0" smtClean="0">
                <a:latin typeface="Arial" panose="020B0604020202020204" pitchFamily="34" charset="0"/>
                <a:cs typeface="Arial" panose="020B0604020202020204" pitchFamily="34" charset="0"/>
              </a:rPr>
              <a:t>skills</a:t>
            </a: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enhance </a:t>
            </a:r>
            <a:r>
              <a:rPr lang="en-US" sz="2400" dirty="0">
                <a:latin typeface="Arial" panose="020B0604020202020204" pitchFamily="34" charset="0"/>
                <a:cs typeface="Arial" panose="020B0604020202020204" pitchFamily="34" charset="0"/>
              </a:rPr>
              <a:t>students' ability to learn with, and not just about, </a:t>
            </a:r>
            <a:r>
              <a:rPr lang="en-US" sz="2400" dirty="0" smtClean="0">
                <a:latin typeface="Arial" panose="020B0604020202020204" pitchFamily="34" charset="0"/>
                <a:cs typeface="Arial" panose="020B0604020202020204" pitchFamily="34" charset="0"/>
              </a:rPr>
              <a:t>technology</a:t>
            </a: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contribute </a:t>
            </a:r>
            <a:r>
              <a:rPr lang="en-US" sz="2400" dirty="0">
                <a:latin typeface="Arial" panose="020B0604020202020204" pitchFamily="34" charset="0"/>
                <a:cs typeface="Arial" panose="020B0604020202020204" pitchFamily="34" charset="0"/>
              </a:rPr>
              <a:t>to students' school achievement and satisfaction with learning activities in general</a:t>
            </a:r>
          </a:p>
        </p:txBody>
      </p:sp>
    </p:spTree>
    <p:extLst>
      <p:ext uri="{BB962C8B-B14F-4D97-AF65-F5344CB8AC3E}">
        <p14:creationId xmlns:p14="http://schemas.microsoft.com/office/powerpoint/2010/main" val="154011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590800"/>
            <a:ext cx="9128760" cy="868362"/>
          </a:xfrm>
        </p:spPr>
        <p:txBody>
          <a:bodyPr>
            <a:normAutofit/>
          </a:bodyPr>
          <a:lstStyle/>
          <a:p>
            <a:r>
              <a:rPr lang="en-US" sz="3200" b="1" dirty="0" smtClean="0"/>
              <a:t>Lessons</a:t>
            </a:r>
            <a:endParaRPr lang="en-US" sz="3200" b="1" dirty="0"/>
          </a:p>
        </p:txBody>
      </p:sp>
    </p:spTree>
    <p:extLst>
      <p:ext uri="{BB962C8B-B14F-4D97-AF65-F5344CB8AC3E}">
        <p14:creationId xmlns:p14="http://schemas.microsoft.com/office/powerpoint/2010/main" val="23785682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8760" cy="868362"/>
          </a:xfrm>
        </p:spPr>
        <p:txBody>
          <a:bodyPr>
            <a:normAutofit/>
          </a:bodyPr>
          <a:lstStyle/>
          <a:p>
            <a:pPr algn="l"/>
            <a:r>
              <a:rPr lang="en-US" sz="3200" b="1" dirty="0" smtClean="0"/>
              <a:t>Conclusion</a:t>
            </a:r>
            <a:endParaRPr lang="en-US" sz="3200" b="1" dirty="0"/>
          </a:p>
        </p:txBody>
      </p:sp>
      <p:sp>
        <p:nvSpPr>
          <p:cNvPr id="3" name="Rectangle 2"/>
          <p:cNvSpPr/>
          <p:nvPr/>
        </p:nvSpPr>
        <p:spPr>
          <a:xfrm>
            <a:off x="60960" y="1143000"/>
            <a:ext cx="8991600" cy="4216539"/>
          </a:xfrm>
          <a:prstGeom prst="rect">
            <a:avLst/>
          </a:prstGeom>
        </p:spPr>
        <p:txBody>
          <a:bodyPr wrap="square">
            <a:spAutoFit/>
          </a:bodyPr>
          <a:lstStyle/>
          <a:p>
            <a:r>
              <a:rPr lang="en-US" sz="2800" dirty="0" smtClean="0">
                <a:latin typeface="Arial" panose="020B0604020202020204" pitchFamily="34" charset="0"/>
                <a:cs typeface="Arial" panose="020B0604020202020204" pitchFamily="34" charset="0"/>
              </a:rPr>
              <a:t>For WebQuest based learning: </a:t>
            </a:r>
          </a:p>
          <a:p>
            <a:endParaRPr lang="en-US" sz="2800" dirty="0">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Instructor needs to maintain constant oversight of student learning activities, and serve as a guide, not a teacher</a:t>
            </a:r>
          </a:p>
          <a:p>
            <a:pPr marL="342900" lvl="0" indent="-342900">
              <a:spcAft>
                <a:spcPts val="600"/>
              </a:spcAft>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Lots of "serendipitous" learning takes place</a:t>
            </a:r>
          </a:p>
          <a:p>
            <a:pPr marL="342900" lvl="0" indent="-342900">
              <a:spcAft>
                <a:spcPts val="600"/>
              </a:spcAft>
              <a:buFont typeface="Arial" panose="020B0604020202020204" pitchFamily="34" charset="0"/>
              <a:buChar char="•"/>
            </a:pPr>
            <a:endParaRPr lang="en-US" sz="2400" dirty="0" smtClean="0">
              <a:latin typeface="Arial" panose="020B0604020202020204" pitchFamily="34" charset="0"/>
              <a:cs typeface="Arial" panose="020B0604020202020204" pitchFamily="34" charset="0"/>
            </a:endParaRPr>
          </a:p>
          <a:p>
            <a:pPr marL="342900" lvl="0"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I</a:t>
            </a:r>
            <a:r>
              <a:rPr lang="en-US" sz="2400" dirty="0" smtClean="0">
                <a:latin typeface="Arial" panose="020B0604020202020204" pitchFamily="34" charset="0"/>
                <a:cs typeface="Arial" panose="020B0604020202020204" pitchFamily="34" charset="0"/>
              </a:rPr>
              <a:t>nstructor </a:t>
            </a:r>
            <a:r>
              <a:rPr lang="en-US" sz="2400" dirty="0">
                <a:latin typeface="Arial" panose="020B0604020202020204" pitchFamily="34" charset="0"/>
                <a:cs typeface="Arial" panose="020B0604020202020204" pitchFamily="34" charset="0"/>
              </a:rPr>
              <a:t>motivation and total commitment are equally needed, together with the requisite technical and administrative support</a:t>
            </a:r>
          </a:p>
        </p:txBody>
      </p:sp>
    </p:spTree>
    <p:extLst>
      <p:ext uri="{BB962C8B-B14F-4D97-AF65-F5344CB8AC3E}">
        <p14:creationId xmlns:p14="http://schemas.microsoft.com/office/powerpoint/2010/main" val="20782507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1639" r="34108"/>
          <a:stretch/>
        </p:blipFill>
        <p:spPr bwMode="auto">
          <a:xfrm>
            <a:off x="2362200" y="1534850"/>
            <a:ext cx="4419599" cy="3051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2594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868362"/>
          </a:xfrm>
        </p:spPr>
        <p:txBody>
          <a:bodyPr>
            <a:normAutofit/>
          </a:bodyPr>
          <a:lstStyle/>
          <a:p>
            <a:pPr algn="l"/>
            <a:r>
              <a:rPr lang="en-US" sz="3200" b="1" dirty="0" smtClean="0">
                <a:latin typeface="Arial" panose="020B0604020202020204" pitchFamily="34" charset="0"/>
                <a:cs typeface="Arial" panose="020B0604020202020204" pitchFamily="34" charset="0"/>
              </a:rPr>
              <a:t>Student Engagement</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600200"/>
            <a:ext cx="8991600" cy="4190999"/>
          </a:xfrm>
        </p:spPr>
        <p:txBody>
          <a:bodyPr>
            <a:normAutofit/>
          </a:bodyPr>
          <a:lstStyle/>
          <a:p>
            <a:pPr marL="0" indent="0">
              <a:buSzPct val="80000"/>
              <a:buNone/>
            </a:pPr>
            <a:r>
              <a:rPr lang="en-US" sz="3000" u="sng" dirty="0">
                <a:latin typeface="Arial" panose="020B0604020202020204" pitchFamily="34" charset="0"/>
                <a:cs typeface="Arial" panose="020B0604020202020204" pitchFamily="34" charset="0"/>
              </a:rPr>
              <a:t>E</a:t>
            </a:r>
            <a:r>
              <a:rPr lang="en-US" sz="3000" u="sng" dirty="0" smtClean="0">
                <a:latin typeface="Arial" panose="020B0604020202020204" pitchFamily="34" charset="0"/>
                <a:cs typeface="Arial" panose="020B0604020202020204" pitchFamily="34" charset="0"/>
              </a:rPr>
              <a:t>ngagement</a:t>
            </a:r>
            <a:r>
              <a:rPr lang="en-US" sz="3000" dirty="0" smtClean="0">
                <a:latin typeface="Arial" panose="020B0604020202020204" pitchFamily="34" charset="0"/>
                <a:cs typeface="Arial" panose="020B0604020202020204" pitchFamily="34" charset="0"/>
              </a:rPr>
              <a:t> </a:t>
            </a:r>
            <a:r>
              <a:rPr lang="en-US" sz="3000" dirty="0">
                <a:latin typeface="Arial" panose="020B0604020202020204" pitchFamily="34" charset="0"/>
                <a:cs typeface="Arial" panose="020B0604020202020204" pitchFamily="34" charset="0"/>
              </a:rPr>
              <a:t>simply represents participation in any enterprise by self-investing personal resources, such as time, physical energy, and cognitive </a:t>
            </a:r>
            <a:r>
              <a:rPr lang="en-US" sz="3000" dirty="0" smtClean="0">
                <a:latin typeface="Arial" panose="020B0604020202020204" pitchFamily="34" charset="0"/>
                <a:cs typeface="Arial" panose="020B0604020202020204" pitchFamily="34" charset="0"/>
              </a:rPr>
              <a:t>power</a:t>
            </a:r>
          </a:p>
          <a:p>
            <a:pPr marL="0" indent="0">
              <a:buSzPct val="80000"/>
              <a:buNone/>
            </a:pPr>
            <a:endParaRPr lang="en-US" sz="3000" dirty="0">
              <a:latin typeface="Arial" panose="020B0604020202020204" pitchFamily="34" charset="0"/>
              <a:cs typeface="Arial" panose="020B0604020202020204" pitchFamily="34" charset="0"/>
            </a:endParaRPr>
          </a:p>
          <a:p>
            <a:pPr marL="0" indent="0">
              <a:buSzPct val="80000"/>
              <a:buNone/>
            </a:pPr>
            <a:r>
              <a:rPr lang="en-US" sz="3000" dirty="0" smtClean="0">
                <a:latin typeface="Arial" panose="020B0604020202020204" pitchFamily="34" charset="0"/>
                <a:cs typeface="Arial" panose="020B0604020202020204" pitchFamily="34" charset="0"/>
              </a:rPr>
              <a:t>In Academia, the concept of </a:t>
            </a:r>
            <a:r>
              <a:rPr lang="en-US" sz="3000" u="sng" dirty="0" smtClean="0">
                <a:latin typeface="Arial" panose="020B0604020202020204" pitchFamily="34" charset="0"/>
                <a:cs typeface="Arial" panose="020B0604020202020204" pitchFamily="34" charset="0"/>
              </a:rPr>
              <a:t>Student Engagement </a:t>
            </a:r>
            <a:r>
              <a:rPr lang="en-US" sz="3000" dirty="0" smtClean="0">
                <a:latin typeface="Arial" panose="020B0604020202020204" pitchFamily="34" charset="0"/>
                <a:cs typeface="Arial" panose="020B0604020202020204" pitchFamily="34" charset="0"/>
              </a:rPr>
              <a:t>is a multi-dimensional construct - Academic, Affective, Behavioral &amp; Cognitive</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76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
            <a:ext cx="8534400" cy="868362"/>
          </a:xfrm>
        </p:spPr>
        <p:txBody>
          <a:bodyPr>
            <a:normAutofit/>
          </a:bodyPr>
          <a:lstStyle/>
          <a:p>
            <a:pPr algn="l"/>
            <a:r>
              <a:rPr lang="en-US" sz="3200" b="1" dirty="0" smtClean="0"/>
              <a:t>Student Engagement</a:t>
            </a:r>
            <a:endParaRPr lang="en-US" sz="3200" b="1" dirty="0"/>
          </a:p>
        </p:txBody>
      </p:sp>
      <p:pic>
        <p:nvPicPr>
          <p:cNvPr id="2050" name="Picture 2" descr="Types of engag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39196"/>
            <a:ext cx="6477000" cy="5423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07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600201"/>
            <a:ext cx="9067800" cy="3962400"/>
          </a:xfrm>
        </p:spPr>
        <p:txBody>
          <a:bodyPr>
            <a:normAutofit/>
          </a:bodyPr>
          <a:lstStyle/>
          <a:p>
            <a:pPr>
              <a:buSzPct val="80000"/>
            </a:pPr>
            <a:r>
              <a:rPr lang="en-US" sz="2800" dirty="0">
                <a:latin typeface="Arial" panose="020B0604020202020204" pitchFamily="34" charset="0"/>
                <a:cs typeface="Arial" panose="020B0604020202020204" pitchFamily="34" charset="0"/>
              </a:rPr>
              <a:t>S</a:t>
            </a:r>
            <a:r>
              <a:rPr lang="en-US" sz="2800" dirty="0" smtClean="0">
                <a:latin typeface="Arial" panose="020B0604020202020204" pitchFamily="34" charset="0"/>
                <a:cs typeface="Arial" panose="020B0604020202020204" pitchFamily="34" charset="0"/>
              </a:rPr>
              <a:t>tudies </a:t>
            </a:r>
            <a:r>
              <a:rPr lang="en-US" sz="2800" dirty="0">
                <a:latin typeface="Arial" panose="020B0604020202020204" pitchFamily="34" charset="0"/>
                <a:cs typeface="Arial" panose="020B0604020202020204" pitchFamily="34" charset="0"/>
              </a:rPr>
              <a:t>have generally established a positive correlation between some or all of the aforementioned aspects of student engagement, and school achievement parameters such as student grades, class attendance, school completion, participation in school and extracurricular activities </a:t>
            </a:r>
            <a:r>
              <a:rPr lang="en-US" sz="2800" dirty="0" smtClean="0">
                <a:latin typeface="Arial" panose="020B0604020202020204" pitchFamily="34" charset="0"/>
                <a:cs typeface="Arial" panose="020B0604020202020204" pitchFamily="34" charset="0"/>
              </a:rPr>
              <a:t>etc.</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369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600201"/>
            <a:ext cx="9067800" cy="2743199"/>
          </a:xfrm>
        </p:spPr>
        <p:txBody>
          <a:bodyPr>
            <a:normAutofit/>
          </a:bodyPr>
          <a:lstStyle/>
          <a:p>
            <a:pPr>
              <a:buSzPct val="80000"/>
            </a:pPr>
            <a:r>
              <a:rPr lang="en-US" sz="2800" dirty="0">
                <a:latin typeface="Arial" panose="020B0604020202020204" pitchFamily="34" charset="0"/>
                <a:cs typeface="Arial" panose="020B0604020202020204" pitchFamily="34" charset="0"/>
              </a:rPr>
              <a:t>The reverse has also been proven to be the case, i.e. student disengagement or disaffection with school leads to low participation in learning activities, weak grades, cheating in tests, low enthusiasm for school related activities and possibly drop out </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129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sp>
        <p:nvSpPr>
          <p:cNvPr id="3" name="Content Placeholder 2"/>
          <p:cNvSpPr>
            <a:spLocks noGrp="1"/>
          </p:cNvSpPr>
          <p:nvPr>
            <p:ph idx="1"/>
          </p:nvPr>
        </p:nvSpPr>
        <p:spPr>
          <a:xfrm>
            <a:off x="76200" y="1600201"/>
            <a:ext cx="9067800" cy="2743199"/>
          </a:xfrm>
        </p:spPr>
        <p:txBody>
          <a:bodyPr>
            <a:normAutofit/>
          </a:bodyPr>
          <a:lstStyle/>
          <a:p>
            <a:pPr>
              <a:buSzPct val="80000"/>
            </a:pPr>
            <a:r>
              <a:rPr lang="en-US" sz="2800" dirty="0" smtClean="0">
                <a:latin typeface="Arial" panose="020B0604020202020204" pitchFamily="34" charset="0"/>
                <a:cs typeface="Arial" panose="020B0604020202020204" pitchFamily="34" charset="0"/>
              </a:rPr>
              <a:t>As educators, we need to create learning conditions, processes and activities that will help foster student engagement, and thus increase chances of attaining improved learning outcomes </a:t>
            </a: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0707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274638"/>
            <a:ext cx="8656320" cy="868362"/>
          </a:xfrm>
        </p:spPr>
        <p:txBody>
          <a:bodyPr>
            <a:normAutofit/>
          </a:bodyPr>
          <a:lstStyle/>
          <a:p>
            <a:pPr algn="l"/>
            <a:r>
              <a:rPr lang="en-US" sz="3200" b="1" dirty="0" smtClean="0"/>
              <a:t>Student Engagement</a:t>
            </a:r>
            <a:endParaRPr lang="en-US" sz="3200" b="1" dirty="0"/>
          </a:p>
        </p:txBody>
      </p:sp>
      <p:pic>
        <p:nvPicPr>
          <p:cNvPr id="5122" name="Picture 2" descr="https://s-media-cache-ak0.pinimg.com/236x/1f/36/c6/1f36c6260d1c5e72b48fd3e439ca62d3.jpg"/>
          <p:cNvPicPr>
            <a:picLocks noChangeAspect="1" noChangeArrowheads="1"/>
          </p:cNvPicPr>
          <p:nvPr/>
        </p:nvPicPr>
        <p:blipFill rotWithShape="1">
          <a:blip r:embed="rId2">
            <a:extLst>
              <a:ext uri="{28A0092B-C50C-407E-A947-70E740481C1C}">
                <a14:useLocalDpi xmlns:a14="http://schemas.microsoft.com/office/drawing/2010/main" val="0"/>
              </a:ext>
            </a:extLst>
          </a:blip>
          <a:srcRect l="6188"/>
          <a:stretch/>
        </p:blipFill>
        <p:spPr bwMode="auto">
          <a:xfrm>
            <a:off x="15240" y="1496854"/>
            <a:ext cx="2589393" cy="3864292"/>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http://www.washingtonpost.com/blogs/answer-sheet/files/2013/02/pyramid.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125"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r="5543"/>
          <a:stretch/>
        </p:blipFill>
        <p:spPr bwMode="auto">
          <a:xfrm>
            <a:off x="3276600" y="1189673"/>
            <a:ext cx="5713095" cy="444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8893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1214</TotalTime>
  <Words>1041</Words>
  <Application>Microsoft Office PowerPoint</Application>
  <PresentationFormat>On-screen Show (4:3)</PresentationFormat>
  <Paragraphs>209</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SimSun</vt:lpstr>
      <vt:lpstr>Arial</vt:lpstr>
      <vt:lpstr>Calibri</vt:lpstr>
      <vt:lpstr>Times New Roman</vt:lpstr>
      <vt:lpstr>Office Theme</vt:lpstr>
      <vt:lpstr>Fostering Effective Student Engagement in a First Year University Course by Harmonizing Web-based Resources with Interaction: The WebQuest Approach   by Stephen Asunka  Ghana Technology University College (GTUC), Accra, Ghana </vt:lpstr>
      <vt:lpstr>Outline</vt:lpstr>
      <vt:lpstr>Student Engagement</vt:lpstr>
      <vt:lpstr>Student Engagement</vt:lpstr>
      <vt:lpstr>Student Engagement</vt:lpstr>
      <vt:lpstr>Student Engagement</vt:lpstr>
      <vt:lpstr>Student Engagement</vt:lpstr>
      <vt:lpstr>Student Engagement</vt:lpstr>
      <vt:lpstr>Student Engagement</vt:lpstr>
      <vt:lpstr>Student Engagement</vt:lpstr>
      <vt:lpstr>Student Engagement</vt:lpstr>
      <vt:lpstr>Student Engagement</vt:lpstr>
      <vt:lpstr>PowerPoint Presentation</vt:lpstr>
      <vt:lpstr>The WebQuest</vt:lpstr>
      <vt:lpstr>The WebQuest</vt:lpstr>
      <vt:lpstr>The WebQuest</vt:lpstr>
      <vt:lpstr>The WebQuest</vt:lpstr>
      <vt:lpstr>The WebQuest</vt:lpstr>
      <vt:lpstr>Research Objective</vt:lpstr>
      <vt:lpstr>Research Objective</vt:lpstr>
      <vt:lpstr>Methodology</vt:lpstr>
      <vt:lpstr>Methodology</vt:lpstr>
      <vt:lpstr>Methodology</vt:lpstr>
      <vt:lpstr>Methodology</vt:lpstr>
      <vt:lpstr>Discussion of Findings</vt:lpstr>
      <vt:lpstr>Discussion of Findings</vt:lpstr>
      <vt:lpstr>Discussion of Findings</vt:lpstr>
      <vt:lpstr>Discussion of Findings</vt:lpstr>
      <vt:lpstr>Discussion of Findings</vt:lpstr>
      <vt:lpstr>Conclusion</vt:lpstr>
      <vt:lpstr>Conclusion</vt:lpstr>
      <vt:lpstr>Lessons</vt:lpstr>
      <vt:lpstr>Conclusion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Hagan</dc:creator>
  <cp:lastModifiedBy>Stephen Asunka</cp:lastModifiedBy>
  <cp:revision>41</cp:revision>
  <dcterms:created xsi:type="dcterms:W3CDTF">2014-09-30T22:47:33Z</dcterms:created>
  <dcterms:modified xsi:type="dcterms:W3CDTF">2019-05-08T18:18:44Z</dcterms:modified>
</cp:coreProperties>
</file>