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6" r:id="rId8"/>
    <p:sldId id="263" r:id="rId9"/>
    <p:sldId id="264" r:id="rId10"/>
    <p:sldId id="265" r:id="rId11"/>
    <p:sldId id="267" r:id="rId12"/>
    <p:sldId id="268" r:id="rId13"/>
    <p:sldId id="269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CB4"/>
    <a:srgbClr val="FFCC00"/>
    <a:srgbClr val="B2B2B2"/>
    <a:srgbClr val="3399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7EEDA-DB7E-4BE4-AAEB-0DF60258BD8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4EB8-1BA5-462E-8B78-1660ADD43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82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7EEDA-DB7E-4BE4-AAEB-0DF60258BD8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4EB8-1BA5-462E-8B78-1660ADD43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68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7EEDA-DB7E-4BE4-AAEB-0DF60258BD8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4EB8-1BA5-462E-8B78-1660ADD43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27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7EEDA-DB7E-4BE4-AAEB-0DF60258BD8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4EB8-1BA5-462E-8B78-1660ADD43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6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7EEDA-DB7E-4BE4-AAEB-0DF60258BD8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4EB8-1BA5-462E-8B78-1660ADD43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7EEDA-DB7E-4BE4-AAEB-0DF60258BD8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4EB8-1BA5-462E-8B78-1660ADD43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60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7EEDA-DB7E-4BE4-AAEB-0DF60258BD8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4EB8-1BA5-462E-8B78-1660ADD43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6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7EEDA-DB7E-4BE4-AAEB-0DF60258BD8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4EB8-1BA5-462E-8B78-1660ADD43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289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7EEDA-DB7E-4BE4-AAEB-0DF60258BD8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4EB8-1BA5-462E-8B78-1660ADD43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37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7EEDA-DB7E-4BE4-AAEB-0DF60258BD8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4EB8-1BA5-462E-8B78-1660ADD43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731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7EEDA-DB7E-4BE4-AAEB-0DF60258BD8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4EB8-1BA5-462E-8B78-1660ADD43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3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7EEDA-DB7E-4BE4-AAEB-0DF60258BD8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44EB8-1BA5-462E-8B78-1660ADD43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15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sunka@gtuc.edu.gh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eachthought.com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thought.com/learning/10-drivers-of-blended-learning-in-educatio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lendedlearning.org/models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12035"/>
            <a:ext cx="9143999" cy="1868557"/>
          </a:xfrm>
        </p:spPr>
        <p:txBody>
          <a:bodyPr anchor="t" anchorCtr="0">
            <a:no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Strategies for Promoting Active Learner Participation in the Online Component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  Blended Courses: </a:t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Instructor's Recommendations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92605"/>
            <a:ext cx="6858000" cy="102455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Stephen Asunka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Ghana Technology University College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sasunka@gtuc.edu.gh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" y="5329171"/>
            <a:ext cx="9143999" cy="12969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Presented at: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 Conference on Open, Distance &amp; eLearning (ICODeL-2018)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October 22 -24, Accra, Ghana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16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7942"/>
            <a:ext cx="864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Blended (Hybrid) Learning - Participation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272" y="948690"/>
            <a:ext cx="90247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Interventions that worked / Recommendations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All student online participatory activities should be quantified and graded in a transparent manner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Group Discussions &amp; Debates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Anchor these with videos or thought-provoking questions.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Think-Pair-Share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Have students work individually on a problem or reflect on a passage. Students then compare their responses with a partner and synthesize a joint solution to share with the entire class</a:t>
            </a:r>
          </a:p>
        </p:txBody>
      </p:sp>
    </p:spTree>
    <p:extLst>
      <p:ext uri="{BB962C8B-B14F-4D97-AF65-F5344CB8AC3E}">
        <p14:creationId xmlns:p14="http://schemas.microsoft.com/office/powerpoint/2010/main" val="395343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7942"/>
            <a:ext cx="864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Blended (Hybrid) Learning - Participation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163002"/>
            <a:ext cx="90247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Interventions that worked / Recommendations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Peer Review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Ask students to submit a one-page response to an assignment question. Give individual submissions to others to review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give feedback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Group Evaluations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Similar to peer review but students work in groups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Brainstorming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Introduce a topic or problem and then ask for student input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Case-Based Learning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Use real-life stories</a:t>
            </a:r>
          </a:p>
        </p:txBody>
      </p:sp>
    </p:spTree>
    <p:extLst>
      <p:ext uri="{BB962C8B-B14F-4D97-AF65-F5344CB8AC3E}">
        <p14:creationId xmlns:p14="http://schemas.microsoft.com/office/powerpoint/2010/main" val="359863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7942"/>
            <a:ext cx="864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Blended (Hybrid) Learning - Participation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163002"/>
            <a:ext cx="90247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Interventions that worked / Recommendations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Role Playing: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 individuals or groups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Jig-Saw Discussion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Divide a general into smaller, interrelated pieces and assigned to individuals or groups.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Experiential Learning &amp; Sharing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Plan site visits and let students share their experiences online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Social Media Integration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Students create blogs, wikis, twitter feeds etc. Integrate these into the LMS</a:t>
            </a:r>
          </a:p>
        </p:txBody>
      </p:sp>
    </p:spTree>
    <p:extLst>
      <p:ext uri="{BB962C8B-B14F-4D97-AF65-F5344CB8AC3E}">
        <p14:creationId xmlns:p14="http://schemas.microsoft.com/office/powerpoint/2010/main" val="14168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7942"/>
            <a:ext cx="864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Blended (Hybrid) Learning - Participation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163002"/>
            <a:ext cx="90247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Interventions that worked / Recommendations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Digital Portfolios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Students should be required to create online digital portfolios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Online Polls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Students vote on issues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Online Assessments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Quizzes etc.</a:t>
            </a:r>
          </a:p>
        </p:txBody>
      </p:sp>
    </p:spTree>
    <p:extLst>
      <p:ext uri="{BB962C8B-B14F-4D97-AF65-F5344CB8AC3E}">
        <p14:creationId xmlns:p14="http://schemas.microsoft.com/office/powerpoint/2010/main" val="122764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088" y="2493963"/>
            <a:ext cx="7772400" cy="97939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79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267942"/>
            <a:ext cx="864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Blended (Hybrid) Learning - Definition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982318"/>
            <a:ext cx="9143999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merging of physical and digital learning spaces to complement one another to personalise the learning of all students based on authentic human circumstances and prevailing local technology (Terry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Heick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teachthought.com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Digital component: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18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0% - Traditional (F-2F)</a:t>
            </a:r>
          </a:p>
          <a:p>
            <a:pPr lvl="1">
              <a:spcAft>
                <a:spcPts val="18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1 - 29% - Technology facilitated F-2-F learning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18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30 - 79% - Blended/Hybrid Learning </a:t>
            </a:r>
            <a:endParaRPr lang="en-US" sz="24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18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80+ % - Online Learning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(Allen, Seaman &amp; Garrett, 2007).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66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10817"/>
            <a:ext cx="864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Blended (Hybrid) Learning - Drivers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0843"/>
            <a:ext cx="8852451" cy="44450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845485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Source:  </a:t>
            </a:r>
            <a:r>
              <a:rPr lang="en-US" dirty="0" smtClean="0">
                <a:hlinkClick r:id="rId3"/>
              </a:rPr>
              <a:t>https://www.teachthought.com/learning/10-drivers-of-blended-learning-in-education/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06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10817"/>
            <a:ext cx="864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Blended (Hybrid) Learning - Models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3" y="6254426"/>
            <a:ext cx="6042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https://www.blendedlearning.org/models/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27" y="1038518"/>
            <a:ext cx="3776869" cy="5111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15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82230"/>
            <a:ext cx="864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Blended (Hybrid) Learning - Challenges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272" y="1082814"/>
            <a:ext cx="9024728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Technology challenges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Organisational Challenges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Instructional Design Challenges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Looking at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to teach, not just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to teach.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Matching the best delivery medium to the performance objective.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Keeping online offerings interactive rather than just “talking at” participants.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Ensuring participant commitment and follow through with “non-live” elements.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Ensuring all the elements of the blend are coordinated.</a:t>
            </a:r>
            <a:b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(Hofmann, 2018)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39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39367"/>
            <a:ext cx="864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Blended (Hybrid) Learning - Challenges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272" y="1101036"/>
            <a:ext cx="90247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Of all these, one of the greatest challenges confronting blended learning instructors is the lack of effective student participation in the online component of blended learning activities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Barria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Scheihing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&amp; Parra, 2014)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 online participation has positive effects on the learning satisfaction and retention as well as the learning outcomes (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Alavi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Dufner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2005; Morris, Finnegan, &amp; Wu, 2005).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51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39367"/>
            <a:ext cx="864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Blended (Hybrid) Learning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272" y="1429648"/>
            <a:ext cx="90247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Encouraging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sustaining learner participation in the online environment is therefore of utmost importance to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online and blended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educators and researchers.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64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39367"/>
            <a:ext cx="864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Blended (Hybrid) Learning - Participation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272" y="1109319"/>
            <a:ext cx="9024728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Student Online Participation?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Frequency of accessing the online environment - downloading content, watching videos etc.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Quantity and quality of contributions by writing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Frequency of reading (and responding to) online messages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Frequency of taking part in online dialogues - discussion forum, online chat etc.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Timeliness of contributions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Frequency of lurking</a:t>
            </a:r>
          </a:p>
        </p:txBody>
      </p:sp>
    </p:spTree>
    <p:extLst>
      <p:ext uri="{BB962C8B-B14F-4D97-AF65-F5344CB8AC3E}">
        <p14:creationId xmlns:p14="http://schemas.microsoft.com/office/powerpoint/2010/main" val="82995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7942"/>
            <a:ext cx="864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Blended (Hybrid) Learning - Participation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948690"/>
            <a:ext cx="9144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My Experience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tended to procrastinate - contributing only at the last hour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Hardly downloaded course readings, even course syllabus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Hardly watched recommended YouTube videos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Only a few often dominated the discussion forum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 contributions (in class) often show lack of understanding of the concepts they were supposed to cover online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There was evidence of a lot of lurking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rarely asked questions/contacted the instructor online</a:t>
            </a:r>
          </a:p>
        </p:txBody>
      </p:sp>
    </p:spTree>
    <p:extLst>
      <p:ext uri="{BB962C8B-B14F-4D97-AF65-F5344CB8AC3E}">
        <p14:creationId xmlns:p14="http://schemas.microsoft.com/office/powerpoint/2010/main" val="254381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1433</TotalTime>
  <Words>684</Words>
  <Application>Microsoft Office PowerPoint</Application>
  <PresentationFormat>On-screen Show (4:3)</PresentationFormat>
  <Paragraphs>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Strategies for Promoting Active Learner Participation in the Online Component of  Blended Courses:  An Instructor's Recommendations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Asunka</dc:creator>
  <cp:lastModifiedBy>Stephen Asunka</cp:lastModifiedBy>
  <cp:revision>37</cp:revision>
  <dcterms:created xsi:type="dcterms:W3CDTF">2018-10-21T08:36:08Z</dcterms:created>
  <dcterms:modified xsi:type="dcterms:W3CDTF">2019-05-08T19:04:40Z</dcterms:modified>
</cp:coreProperties>
</file>