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3" r:id="rId18"/>
    <p:sldId id="265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sunka\Downloads\Survey%20Analysi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8.36606553833333E-3"/>
                  <c:y val="6.7674353205849271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AFA6593E-7C91-4F42-9AA9-52C3D81EDD8E}" type="CATEGORYNAME">
                      <a:rPr lang="en-US" sz="160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60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r>
                      <a:rPr lang="en-US" sz="1600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(</a:t>
                    </a:r>
                    <a:fld id="{21F24CA4-0927-47C2-934F-90FDCB3EED47}" type="PERCENTAGE">
                      <a:rPr lang="en-US" sz="1600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60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[PERCENTAGE]</a:t>
                    </a:fld>
                    <a:r>
                      <a:rPr lang="en-US" sz="1600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)</a:t>
                    </a:r>
                  </a:p>
                </c:rich>
              </c:tx>
              <c:spPr>
                <a:no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1">
                      <a:avLst>
                        <a:gd name="adj1" fmla="val 75267"/>
                        <a:gd name="adj2" fmla="val 97557"/>
                        <a:gd name="adj3" fmla="val 94222"/>
                        <a:gd name="adj4" fmla="val 151506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1339632545931758"/>
                      <c:h val="0.33293981109504167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0028452614806506E-2"/>
                  <c:y val="-1.838582677165354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2502980A-6967-450F-9BEE-87161689139D}" type="CATEGORYNAME">
                      <a:rPr lang="en-US" sz="160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60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r>
                      <a:rPr lang="en-US" sz="1600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(</a:t>
                    </a:r>
                    <a:fld id="{C4E011FD-5408-45DA-B2DB-DB64F0612CAB}" type="PERCENTAGE">
                      <a:rPr lang="en-US" sz="1600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60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[PERCENTAGE]</a:t>
                    </a:fld>
                    <a:r>
                      <a:rPr lang="en-US" sz="1600" baseline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1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346269216347953"/>
                      <c:h val="0.37505597514596384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2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'[Survey Analysis.xlsx]Sheet2'!$B$8:$B$9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'[Survey Analysis.xlsx]Sheet2'!$C$8:$C$9</c:f>
              <c:numCache>
                <c:formatCode>General</c:formatCode>
                <c:ptCount val="2"/>
                <c:pt idx="0">
                  <c:v>50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0"/>
                  <c:y val="4.2480442371887979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7F525BB7-8BFC-4FFB-A2EC-5BBB4090F1E7}" type="CATEGORYNAME">
                      <a:rPr lang="en-US" sz="16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r>
                      <a:rPr lang="en-US" sz="16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(</a:t>
                    </a:r>
                    <a:fld id="{BD3B4EB2-1F80-4623-A6AD-B0EC719ED6E3}" type="PERCENTAGE">
                      <a:rPr lang="en-US" sz="16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[PERCENTAGE]</a:t>
                    </a:fld>
                    <a:r>
                      <a:rPr lang="en-US" sz="16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)</a:t>
                    </a:r>
                  </a:p>
                </c:rich>
              </c:tx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1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425103078038193"/>
                      <c:h val="0.571844150549142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5.8537955683177822E-2"/>
                  <c:y val="2.585666681274715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A93AA66F-C0FA-4EF6-A840-8EBA931CFBB4}" type="CATEGORYNAME">
                      <a:rPr lang="en-US" sz="16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r>
                      <a:rPr lang="en-US" sz="16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(</a:t>
                    </a:r>
                    <a:fld id="{A7A00AC7-5E32-493A-A6E5-4ED653BEA83E}" type="PERCENTAGE">
                      <a:rPr lang="en-US" sz="16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[PERCENTAGE]</a:t>
                    </a:fld>
                    <a:r>
                      <a:rPr lang="en-US" sz="16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)</a:t>
                    </a:r>
                  </a:p>
                </c:rich>
              </c:tx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1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701751550682567"/>
                      <c:h val="0.36644217419628083"/>
                    </c:manualLayout>
                  </c15:layout>
                  <c15:dlblFieldTable/>
                  <c15:showDataLabelsRange val="0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borderCallout1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'[Survey Analysis.xlsx]Sheet2'!$D$2:$D$3</c:f>
              <c:strCache>
                <c:ptCount val="2"/>
                <c:pt idx="0">
                  <c:v>Multi-modal</c:v>
                </c:pt>
                <c:pt idx="1">
                  <c:v>Unimodal</c:v>
                </c:pt>
              </c:strCache>
            </c:strRef>
          </c:cat>
          <c:val>
            <c:numRef>
              <c:f>'[Survey Analysis.xlsx]Sheet2'!$E$2:$E$3</c:f>
              <c:numCache>
                <c:formatCode>0%</c:formatCode>
                <c:ptCount val="2"/>
                <c:pt idx="0">
                  <c:v>0.83333333333333337</c:v>
                </c:pt>
                <c:pt idx="1">
                  <c:v>0.16666666666666666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12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'[Survey Analysis.xlsx]Sheet2'!$A$29:$A$41</c:f>
              <c:strCache>
                <c:ptCount val="13"/>
                <c:pt idx="0">
                  <c:v>A</c:v>
                </c:pt>
                <c:pt idx="1">
                  <c:v>AK</c:v>
                </c:pt>
                <c:pt idx="2">
                  <c:v>AR</c:v>
                </c:pt>
                <c:pt idx="3">
                  <c:v>ARK</c:v>
                </c:pt>
                <c:pt idx="4">
                  <c:v>K</c:v>
                </c:pt>
                <c:pt idx="5">
                  <c:v>R</c:v>
                </c:pt>
                <c:pt idx="6">
                  <c:v>RK</c:v>
                </c:pt>
                <c:pt idx="7">
                  <c:v>VA</c:v>
                </c:pt>
                <c:pt idx="8">
                  <c:v>VAK</c:v>
                </c:pt>
                <c:pt idx="9">
                  <c:v>VAR</c:v>
                </c:pt>
                <c:pt idx="10">
                  <c:v>VK</c:v>
                </c:pt>
                <c:pt idx="11">
                  <c:v>VR</c:v>
                </c:pt>
                <c:pt idx="12">
                  <c:v>VRK</c:v>
                </c:pt>
              </c:strCache>
            </c:strRef>
          </c:cat>
          <c:val>
            <c:numRef>
              <c:f>'[Survey Analysis.xlsx]Sheet2'!$C$29:$C$41</c:f>
              <c:numCache>
                <c:formatCode>0%</c:formatCode>
                <c:ptCount val="13"/>
                <c:pt idx="0">
                  <c:v>5.5555555555555552E-2</c:v>
                </c:pt>
                <c:pt idx="1">
                  <c:v>0.12962962962962962</c:v>
                </c:pt>
                <c:pt idx="2">
                  <c:v>7.407407407407407E-2</c:v>
                </c:pt>
                <c:pt idx="3">
                  <c:v>9.2592592592592587E-2</c:v>
                </c:pt>
                <c:pt idx="4">
                  <c:v>9.2592592592592587E-2</c:v>
                </c:pt>
                <c:pt idx="5">
                  <c:v>1.8518518518518517E-2</c:v>
                </c:pt>
                <c:pt idx="6">
                  <c:v>5.5555555555555552E-2</c:v>
                </c:pt>
                <c:pt idx="7">
                  <c:v>9.2592592592592587E-2</c:v>
                </c:pt>
                <c:pt idx="8">
                  <c:v>0.1111111111111111</c:v>
                </c:pt>
                <c:pt idx="9">
                  <c:v>3.7037037037037035E-2</c:v>
                </c:pt>
                <c:pt idx="10">
                  <c:v>0.14814814814814814</c:v>
                </c:pt>
                <c:pt idx="11">
                  <c:v>3.7037037037037035E-2</c:v>
                </c:pt>
                <c:pt idx="12">
                  <c:v>5.5555555555555552E-2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43021744"/>
        <c:axId val="472734824"/>
      </c:barChart>
      <c:catAx>
        <c:axId val="34302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72734824"/>
        <c:crosses val="autoZero"/>
        <c:auto val="1"/>
        <c:lblAlgn val="ctr"/>
        <c:lblOffset val="100"/>
        <c:noMultiLvlLbl val="0"/>
      </c:catAx>
      <c:valAx>
        <c:axId val="472734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4302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'[Survey Analysis.xlsx]Sheet2'!$C$137:$C$149</c:f>
              <c:strCache>
                <c:ptCount val="13"/>
                <c:pt idx="0">
                  <c:v>VK</c:v>
                </c:pt>
                <c:pt idx="1">
                  <c:v>ARK</c:v>
                </c:pt>
                <c:pt idx="2">
                  <c:v>AR</c:v>
                </c:pt>
                <c:pt idx="3">
                  <c:v>A</c:v>
                </c:pt>
                <c:pt idx="4">
                  <c:v>AK</c:v>
                </c:pt>
                <c:pt idx="5">
                  <c:v>VA</c:v>
                </c:pt>
                <c:pt idx="6">
                  <c:v>RK</c:v>
                </c:pt>
                <c:pt idx="7">
                  <c:v>VR</c:v>
                </c:pt>
                <c:pt idx="8">
                  <c:v>K</c:v>
                </c:pt>
                <c:pt idx="9">
                  <c:v>R</c:v>
                </c:pt>
                <c:pt idx="10">
                  <c:v>VAK</c:v>
                </c:pt>
                <c:pt idx="11">
                  <c:v>VAR</c:v>
                </c:pt>
                <c:pt idx="12">
                  <c:v>VRK</c:v>
                </c:pt>
              </c:strCache>
            </c:strRef>
          </c:cat>
          <c:val>
            <c:numRef>
              <c:f>'[Survey Analysis.xlsx]Sheet2'!$D$137:$D$149</c:f>
              <c:numCache>
                <c:formatCode>0</c:formatCode>
                <c:ptCount val="13"/>
                <c:pt idx="0">
                  <c:v>57.480000000000004</c:v>
                </c:pt>
                <c:pt idx="1">
                  <c:v>58.239999999999995</c:v>
                </c:pt>
                <c:pt idx="2">
                  <c:v>59.37</c:v>
                </c:pt>
                <c:pt idx="3">
                  <c:v>61.213333333333331</c:v>
                </c:pt>
                <c:pt idx="4">
                  <c:v>63.36</c:v>
                </c:pt>
                <c:pt idx="5">
                  <c:v>63.48</c:v>
                </c:pt>
                <c:pt idx="6">
                  <c:v>63.666666666666664</c:v>
                </c:pt>
                <c:pt idx="7">
                  <c:v>63.92</c:v>
                </c:pt>
                <c:pt idx="8">
                  <c:v>65.032000000000011</c:v>
                </c:pt>
                <c:pt idx="9">
                  <c:v>66</c:v>
                </c:pt>
                <c:pt idx="10">
                  <c:v>66.06</c:v>
                </c:pt>
                <c:pt idx="11">
                  <c:v>68.12</c:v>
                </c:pt>
                <c:pt idx="12">
                  <c:v>69.093333333333334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72736392"/>
        <c:axId val="472732472"/>
      </c:barChart>
      <c:catAx>
        <c:axId val="472736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72732472"/>
        <c:crosses val="autoZero"/>
        <c:auto val="1"/>
        <c:lblAlgn val="ctr"/>
        <c:lblOffset val="100"/>
        <c:noMultiLvlLbl val="0"/>
      </c:catAx>
      <c:valAx>
        <c:axId val="472732472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72736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2A317-43FF-4019-85BB-ED36BA7C1E33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4454-92F0-494A-AC10-4CCE7DC1B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08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2A317-43FF-4019-85BB-ED36BA7C1E33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4454-92F0-494A-AC10-4CCE7DC1B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535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2A317-43FF-4019-85BB-ED36BA7C1E33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4454-92F0-494A-AC10-4CCE7DC1B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9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2A317-43FF-4019-85BB-ED36BA7C1E33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4454-92F0-494A-AC10-4CCE7DC1B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4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2A317-43FF-4019-85BB-ED36BA7C1E33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4454-92F0-494A-AC10-4CCE7DC1B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63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2A317-43FF-4019-85BB-ED36BA7C1E33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4454-92F0-494A-AC10-4CCE7DC1B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2A317-43FF-4019-85BB-ED36BA7C1E33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4454-92F0-494A-AC10-4CCE7DC1B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326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2A317-43FF-4019-85BB-ED36BA7C1E33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4454-92F0-494A-AC10-4CCE7DC1B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7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2A317-43FF-4019-85BB-ED36BA7C1E33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4454-92F0-494A-AC10-4CCE7DC1B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42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2A317-43FF-4019-85BB-ED36BA7C1E33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4454-92F0-494A-AC10-4CCE7DC1B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2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2A317-43FF-4019-85BB-ED36BA7C1E33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A4454-92F0-494A-AC10-4CCE7DC1B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2A317-43FF-4019-85BB-ED36BA7C1E33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A4454-92F0-494A-AC10-4CCE7DC1B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4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The-VARK-Questionnaire.pdf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188799"/>
            <a:ext cx="9143998" cy="1748487"/>
          </a:xfrm>
          <a:effectLst/>
        </p:spPr>
        <p:txBody>
          <a:bodyPr anchor="ctr" anchorCtr="0">
            <a:no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 Relationship between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VARK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Learning Styles and Learning Outcomes in an Undergraduate Blended Learning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Course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4384110"/>
            <a:ext cx="9143998" cy="232149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13-14 JUNE 2017, ACCRA, GHANA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447" y="5122774"/>
            <a:ext cx="2085104" cy="10912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77670" y="2752894"/>
            <a:ext cx="338865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Presented by</a:t>
            </a:r>
          </a:p>
          <a:p>
            <a:pPr algn="ctr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Stephen Asunka</a:t>
            </a:r>
          </a:p>
          <a:p>
            <a:pPr algn="ctr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GTUC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14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0"/>
            <a:ext cx="9143998" cy="743530"/>
          </a:xfrm>
          <a:effectLst/>
        </p:spPr>
        <p:txBody>
          <a:bodyPr anchor="ctr" anchorCtr="0">
            <a:no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VARK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275" y="743530"/>
            <a:ext cx="896745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isual learners process information best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if they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can see it. Graphs, flow charts and pictures are helpful to them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uditory learners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like to hear the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information.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rocess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information best by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listening - lectures, recordings etc.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ead/write learners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like to see the written words. They like to take notes verbatim and reread these over and over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again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inesthetic learners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like to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acquire information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through experience and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practice. They learn best by doing</a:t>
            </a:r>
          </a:p>
        </p:txBody>
      </p:sp>
    </p:spTree>
    <p:extLst>
      <p:ext uri="{BB962C8B-B14F-4D97-AF65-F5344CB8AC3E}">
        <p14:creationId xmlns:p14="http://schemas.microsoft.com/office/powerpoint/2010/main" val="351563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188800"/>
            <a:ext cx="9143998" cy="743530"/>
          </a:xfrm>
          <a:effectLst/>
        </p:spPr>
        <p:txBody>
          <a:bodyPr anchor="ctr" anchorCtr="0">
            <a:no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VARK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548" y="1233296"/>
            <a:ext cx="879090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VARK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inventory includes a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16-question questionnaire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that identifies a person's sensory modality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preferences, i.e. learning styles or methods used to process information. 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Each question has four possible choices that imply preferences for visual, aural, reading/writing and kinesthetic learning styles 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Study participants are required to choose all answers that apply to them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24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188800"/>
            <a:ext cx="9143998" cy="743530"/>
          </a:xfrm>
          <a:effectLst/>
        </p:spPr>
        <p:txBody>
          <a:bodyPr anchor="ctr" anchorCtr="0">
            <a:no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VARK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548" y="1093754"/>
            <a:ext cx="879090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Attempts have been made to establish relationships between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VARK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learning style preferences and student performance in university courses.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Dobson (2010) - strong kinesthetic learning style had a significant negative relationship with performance in physiology courses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Eudoxie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(2011) - no significant relationship between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VARK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learning style preferences and performance in a soil management science course</a:t>
            </a:r>
          </a:p>
        </p:txBody>
      </p:sp>
    </p:spTree>
    <p:extLst>
      <p:ext uri="{BB962C8B-B14F-4D97-AF65-F5344CB8AC3E}">
        <p14:creationId xmlns:p14="http://schemas.microsoft.com/office/powerpoint/2010/main" val="101156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188800"/>
            <a:ext cx="9143998" cy="743530"/>
          </a:xfrm>
          <a:effectLst/>
        </p:spPr>
        <p:txBody>
          <a:bodyPr anchor="ctr" anchorCtr="0">
            <a:no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The Study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6266" y="1145649"/>
            <a:ext cx="878473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287 level 200 students who took a Java Programming course at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GTUC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- 1</a:t>
            </a:r>
            <a:r>
              <a:rPr lang="en-US" sz="2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Semester, 2016-17 academic year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Convenience sample of 70 students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62 completed questionnaire 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54 provided their student IDs 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Scores of these students retrieved</a:t>
            </a:r>
          </a:p>
          <a:p>
            <a:pPr marL="287338" indent="-287338">
              <a:buFont typeface="Arial" panose="020B0604020202020204" pitchFamily="34" charset="0"/>
              <a:buChar char="•"/>
            </a:pP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7338" indent="-287338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Analysis - Descriptive Statistics 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51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188800"/>
            <a:ext cx="9143998" cy="743530"/>
          </a:xfrm>
          <a:effectLst/>
        </p:spPr>
        <p:txBody>
          <a:bodyPr anchor="ctr" anchorCtr="0">
            <a:no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The Study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6266" y="1145649"/>
            <a:ext cx="882226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Students were distributed into one of the following categories: 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Unimodal - Having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only of the V, A, R, or K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preferences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Multimodal - Having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more than one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preference.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67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0"/>
            <a:ext cx="9143998" cy="743530"/>
          </a:xfrm>
          <a:effectLst/>
        </p:spPr>
        <p:txBody>
          <a:bodyPr anchor="ctr" anchorCtr="0">
            <a:no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The Study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1733" y="932330"/>
            <a:ext cx="8822267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Multimodal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was further classified into 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Bimodal - Having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preferences </a:t>
            </a:r>
            <a:b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(AK, AR,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RK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VA,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VK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VR)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-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Trimodal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- Having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three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preferences</a:t>
            </a:r>
            <a:b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(ARK, VAR,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VAK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VRK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14400" lvl="1" indent="-457200">
              <a:buFont typeface="Arial" panose="020B0604020202020204" pitchFamily="34" charset="0"/>
              <a:buChar char="-"/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-"/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Quadrimodal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- having all 4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preferences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30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98"/>
            <a:ext cx="9143998" cy="743530"/>
          </a:xfrm>
          <a:effectLst/>
        </p:spPr>
        <p:txBody>
          <a:bodyPr anchor="ctr" anchorCtr="0">
            <a:no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Study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6266" y="1145649"/>
            <a:ext cx="88222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7466853"/>
              </p:ext>
            </p:extLst>
          </p:nvPr>
        </p:nvGraphicFramePr>
        <p:xfrm>
          <a:off x="186266" y="2030413"/>
          <a:ext cx="3572934" cy="2306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6855936"/>
              </p:ext>
            </p:extLst>
          </p:nvPr>
        </p:nvGraphicFramePr>
        <p:xfrm>
          <a:off x="4625710" y="2130425"/>
          <a:ext cx="4145755" cy="2106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4317999" y="1576388"/>
            <a:ext cx="0" cy="2760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6266" y="4836326"/>
            <a:ext cx="836350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Majority are multimodal - in agreement with most other studies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44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9" grpId="0">
        <p:bldAsOne/>
      </p:bldGraphic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3998" cy="743530"/>
          </a:xfrm>
          <a:effectLst/>
        </p:spPr>
        <p:txBody>
          <a:bodyPr anchor="ctr" anchorCtr="0">
            <a:no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Study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4778" y="4440203"/>
            <a:ext cx="8363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unimodal - Kinesthetic predominates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959621"/>
              </p:ext>
            </p:extLst>
          </p:nvPr>
        </p:nvGraphicFramePr>
        <p:xfrm>
          <a:off x="958322" y="745655"/>
          <a:ext cx="8074468" cy="3386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4778" y="5943184"/>
            <a:ext cx="8363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quadrimodal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4671" y="456786"/>
            <a:ext cx="477054" cy="332396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Percentage of Respondents</a:t>
            </a: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4778" y="4941197"/>
            <a:ext cx="8363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bimodal - Visual + Kinesthetic predominates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4778" y="5442191"/>
            <a:ext cx="8798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trimodal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Visual + Auditory + Kinesthetic predominates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78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757647"/>
              </p:ext>
            </p:extLst>
          </p:nvPr>
        </p:nvGraphicFramePr>
        <p:xfrm>
          <a:off x="753761" y="593127"/>
          <a:ext cx="7438768" cy="544504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208329"/>
                <a:gridCol w="855607"/>
                <a:gridCol w="1816087"/>
                <a:gridCol w="1142087"/>
                <a:gridCol w="1208329"/>
                <a:gridCol w="1208329"/>
              </a:tblGrid>
              <a:tr h="6054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Style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</a:rPr>
                        <a:t>N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Mean </a:t>
                      </a:r>
                      <a:r>
                        <a:rPr lang="en-US" sz="2000" b="1" u="none" strike="noStrike" dirty="0" smtClean="0">
                          <a:effectLst/>
                        </a:rPr>
                        <a:t>Score (%)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</a:rPr>
                        <a:t>SD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</a:rPr>
                        <a:t>Min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Max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2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</a:rPr>
                        <a:t>VRK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69.09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5.34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2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</a:rPr>
                        <a:t>VAR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68.12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2.08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2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</a:rPr>
                        <a:t>VAK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66.06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3.25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2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</a:rPr>
                        <a:t>R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66.00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0.00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2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</a:rPr>
                        <a:t>K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65.03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5.06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2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</a:rPr>
                        <a:t>VR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63.92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4.64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2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</a:rPr>
                        <a:t>RK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63.67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1.57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2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</a:rPr>
                        <a:t>VA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63.48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4.39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2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</a:rPr>
                        <a:t>AK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63.36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8.81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2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</a:rPr>
                        <a:t>A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61.21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7.92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2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</a:rPr>
                        <a:t>AR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59.37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6.49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2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>
                          <a:effectLst/>
                        </a:rPr>
                        <a:t>ARK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58.24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11.72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2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 err="1">
                          <a:effectLst/>
                        </a:rPr>
                        <a:t>VK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57.48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10.29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23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8756574"/>
              </p:ext>
            </p:extLst>
          </p:nvPr>
        </p:nvGraphicFramePr>
        <p:xfrm>
          <a:off x="981863" y="450647"/>
          <a:ext cx="7475838" cy="4863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1613" y="1495167"/>
            <a:ext cx="492443" cy="226128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Style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8172" y="5542868"/>
            <a:ext cx="19894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Mean score (%)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77232" y="804559"/>
            <a:ext cx="7414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69.01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35827" y="4746364"/>
            <a:ext cx="7414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57.48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1613" y="6104965"/>
            <a:ext cx="1653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Significant 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76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188799"/>
            <a:ext cx="9143998" cy="779389"/>
          </a:xfrm>
          <a:effectLst/>
        </p:spPr>
        <p:txBody>
          <a:bodyPr anchor="ctr" anchorCtr="0">
            <a:no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Outline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425928"/>
            <a:ext cx="9143998" cy="779389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Define &amp; Discuss Learning Styles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" y="2273362"/>
            <a:ext cx="9143998" cy="779389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Style Theories - The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VARK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" y="2998085"/>
            <a:ext cx="9143998" cy="2050563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The Study </a:t>
            </a:r>
          </a:p>
          <a:p>
            <a:pPr algn="l">
              <a:spcBef>
                <a:spcPts val="1200"/>
              </a:spcBef>
              <a:spcAft>
                <a:spcPts val="6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- Process &amp; Findings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- Implications  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29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0"/>
            <a:ext cx="9143998" cy="743530"/>
          </a:xfrm>
          <a:effectLst/>
        </p:spPr>
        <p:txBody>
          <a:bodyPr anchor="ctr" anchorCtr="0">
            <a:no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The Study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" y="932330"/>
            <a:ext cx="8871587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Implications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9250" indent="-34925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According to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VARK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inventory, study participants possess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 wide diversity in learning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styles</a:t>
            </a:r>
          </a:p>
          <a:p>
            <a:pPr marL="349250" indent="-349250">
              <a:buFont typeface="Arial" panose="020B0604020202020204" pitchFamily="34" charset="0"/>
              <a:buChar char="•"/>
            </a:pP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9250" indent="-34925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No significant difference between preferred learning styles and learning outcomes (scores)</a:t>
            </a:r>
          </a:p>
          <a:p>
            <a:pPr marL="349250" indent="-349250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9250" indent="-34925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Teachers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should combine different educational strategies to meet the varied learning preferences of students.</a:t>
            </a:r>
          </a:p>
        </p:txBody>
      </p:sp>
    </p:spTree>
    <p:extLst>
      <p:ext uri="{BB962C8B-B14F-4D97-AF65-F5344CB8AC3E}">
        <p14:creationId xmlns:p14="http://schemas.microsoft.com/office/powerpoint/2010/main" val="407658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188800"/>
            <a:ext cx="9143998" cy="743530"/>
          </a:xfrm>
          <a:effectLst/>
        </p:spPr>
        <p:txBody>
          <a:bodyPr anchor="ctr" anchorCtr="0">
            <a:no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Style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365" y="1201271"/>
            <a:ext cx="898263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preferential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way in which an individual </a:t>
            </a:r>
            <a:r>
              <a:rPr lang="en-US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absorbs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comprehends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retains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information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Learning Sty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565" y="2586266"/>
            <a:ext cx="4858871" cy="3243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52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188800"/>
            <a:ext cx="9143998" cy="743530"/>
          </a:xfrm>
          <a:effectLst/>
        </p:spPr>
        <p:txBody>
          <a:bodyPr anchor="ctr" anchorCtr="0">
            <a:no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Style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365" y="1201271"/>
            <a:ext cx="898263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amount of knowledge that an individual absorbs and retains, is directly related to the degree to which the educational experience is geared toward that individual's learning style, rather than his/her intelligence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Chandler, 2017).</a:t>
            </a:r>
          </a:p>
        </p:txBody>
      </p:sp>
    </p:spTree>
    <p:extLst>
      <p:ext uri="{BB962C8B-B14F-4D97-AF65-F5344CB8AC3E}">
        <p14:creationId xmlns:p14="http://schemas.microsoft.com/office/powerpoint/2010/main" val="64376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188800"/>
            <a:ext cx="9143998" cy="743530"/>
          </a:xfrm>
          <a:effectLst/>
        </p:spPr>
        <p:txBody>
          <a:bodyPr anchor="ctr" anchorCtr="0">
            <a:no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Style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365" y="1201271"/>
            <a:ext cx="898263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Meshing Hypothesis 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-  students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will learn best if teaching approaches are aligned with their individualized learning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styles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Teachers should assess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the learning styles of their students and adapt their classroom methods to best fit each student's learning style (Pritchard, 2014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No undisputable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evidence that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this approach produces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better outcomes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Kozhevnikov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et. al., 2014)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02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188800"/>
            <a:ext cx="9143998" cy="743530"/>
          </a:xfrm>
          <a:effectLst/>
        </p:spPr>
        <p:txBody>
          <a:bodyPr anchor="ctr" anchorCtr="0">
            <a:no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Style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365" y="1201271"/>
            <a:ext cx="898263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Yet, educators continue to hold positive perceptions about the Meshing Hypothesis.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Howard-Jones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(2014)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over 90% of teachers in five countries (the United Kingdom, the Netherlands, Turkey, Greece, and China) agreed that individuals learn better when they receive information tailored to their preferred learning styles</a:t>
            </a:r>
          </a:p>
        </p:txBody>
      </p:sp>
    </p:spTree>
    <p:extLst>
      <p:ext uri="{BB962C8B-B14F-4D97-AF65-F5344CB8AC3E}">
        <p14:creationId xmlns:p14="http://schemas.microsoft.com/office/powerpoint/2010/main" val="190351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188800"/>
            <a:ext cx="9143998" cy="743530"/>
          </a:xfrm>
          <a:effectLst/>
        </p:spPr>
        <p:txBody>
          <a:bodyPr anchor="ctr" anchorCtr="0">
            <a:no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Style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365" y="1201271"/>
            <a:ext cx="8982635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everal learning style theories, models and inventories are continually being put forth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92150" indent="-692150">
              <a:spcAft>
                <a:spcPts val="600"/>
              </a:spcAft>
              <a:buFont typeface="+mj-lt"/>
              <a:buAutoNum type="romanLcPeriod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David Kolb's Learning Style Inventory (LSI)</a:t>
            </a:r>
          </a:p>
          <a:p>
            <a:pPr marL="692150" indent="-692150">
              <a:spcAft>
                <a:spcPts val="600"/>
              </a:spcAft>
              <a:buFont typeface="+mj-lt"/>
              <a:buAutoNum type="romanLcPeriod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Peter Honey and Alan Mumford's model</a:t>
            </a:r>
          </a:p>
          <a:p>
            <a:pPr marL="692150" indent="-692150">
              <a:spcAft>
                <a:spcPts val="600"/>
              </a:spcAft>
              <a:buFont typeface="+mj-lt"/>
              <a:buAutoNum type="romanLcPeriod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Burke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Barbe's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Learning modalities</a:t>
            </a:r>
          </a:p>
          <a:p>
            <a:pPr marL="692150" indent="-692150">
              <a:spcAft>
                <a:spcPts val="600"/>
              </a:spcAft>
              <a:buFont typeface="+mj-lt"/>
              <a:buAutoNum type="romanLcPeriod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Neil Fleming's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VAK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VARK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marL="692150" indent="-692150">
              <a:spcAft>
                <a:spcPts val="600"/>
              </a:spcAft>
              <a:buFont typeface="+mj-lt"/>
              <a:buAutoNum type="romanLcPeriod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Myers-Briggs Type Indicator (MBTI)</a:t>
            </a:r>
          </a:p>
          <a:p>
            <a:pPr marL="692150" indent="-692150">
              <a:spcAft>
                <a:spcPts val="600"/>
              </a:spcAft>
              <a:buFont typeface="+mj-lt"/>
              <a:buAutoNum type="romanLcPeriod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Anthony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Gregorc's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 marL="692150" indent="-692150">
              <a:spcAft>
                <a:spcPts val="600"/>
              </a:spcAft>
              <a:buFont typeface="+mj-lt"/>
              <a:buAutoNum type="romanLcPeriod"/>
            </a:pP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Grasha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Riechmann's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Cognitive approaches</a:t>
            </a:r>
          </a:p>
          <a:p>
            <a:pPr marL="692150" indent="-692150">
              <a:spcAft>
                <a:spcPts val="600"/>
              </a:spcAft>
              <a:buFont typeface="+mj-lt"/>
              <a:buAutoNum type="romanLcPeriod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National Association of Secondary School Principals (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NASSP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) model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33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188800"/>
            <a:ext cx="9143998" cy="743530"/>
          </a:xfrm>
          <a:effectLst/>
        </p:spPr>
        <p:txBody>
          <a:bodyPr anchor="ctr" anchorCtr="0">
            <a:no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Style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365" y="1201271"/>
            <a:ext cx="898263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works applying these models have still not produced anything conclusive and acceptable 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Researchers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are hoping that a "new experimental paradigm may eventually emerge and reveal that the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Meshing Hypothesis was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right all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along“ (Willingham et. al., 2015) 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0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" y="-15794"/>
            <a:ext cx="9143998" cy="743530"/>
          </a:xfrm>
          <a:effectLst/>
        </p:spPr>
        <p:txBody>
          <a:bodyPr anchor="ctr" anchorCtr="0">
            <a:noAutofit/>
          </a:bodyPr>
          <a:lstStyle/>
          <a:p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VARK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43349" y="932330"/>
            <a:ext cx="8657303" cy="5846732"/>
            <a:chOff x="243349" y="932330"/>
            <a:chExt cx="8657303" cy="5846732"/>
          </a:xfrm>
        </p:grpSpPr>
        <p:pic>
          <p:nvPicPr>
            <p:cNvPr id="8194" name="Picture 2" descr="large-log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0185" y="932330"/>
              <a:ext cx="3563630" cy="13108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76598" y="2406516"/>
              <a:ext cx="4390804" cy="2670696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243349" y="5486400"/>
              <a:ext cx="8657303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Neil D. Fleming (1987) developed the </a:t>
              </a:r>
              <a:r>
                <a:rPr lang="en-US" sz="2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VARK</a:t>
              </a:r>
              <a:r>
                <a:rPr lang="en-US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inventory in an effort to improve faculty development and to help students become better learners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369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2937</TotalTime>
  <Words>839</Words>
  <Application>Microsoft Office PowerPoint</Application>
  <PresentationFormat>On-screen Show (4:3)</PresentationFormat>
  <Paragraphs>214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The Relationship between VARK Learning Styles and Learning Outcomes in an Undergraduate Blended Learning Course</vt:lpstr>
      <vt:lpstr>Outline</vt:lpstr>
      <vt:lpstr>Learning Style</vt:lpstr>
      <vt:lpstr>Learning Style</vt:lpstr>
      <vt:lpstr>Learning Style</vt:lpstr>
      <vt:lpstr>Learning Style</vt:lpstr>
      <vt:lpstr>Learning Style</vt:lpstr>
      <vt:lpstr>Learning Style</vt:lpstr>
      <vt:lpstr>The VARK Model</vt:lpstr>
      <vt:lpstr>The VARK Model</vt:lpstr>
      <vt:lpstr>The VARK Model</vt:lpstr>
      <vt:lpstr>The VARK Model</vt:lpstr>
      <vt:lpstr>The Study</vt:lpstr>
      <vt:lpstr>The Study</vt:lpstr>
      <vt:lpstr>The Study</vt:lpstr>
      <vt:lpstr>The Study</vt:lpstr>
      <vt:lpstr>The Study</vt:lpstr>
      <vt:lpstr>PowerPoint Presentation</vt:lpstr>
      <vt:lpstr>PowerPoint Presentation</vt:lpstr>
      <vt:lpstr>The Study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sasunka@gtuc.edu.gh</dc:creator>
  <cp:lastModifiedBy>Stephen Asunka</cp:lastModifiedBy>
  <cp:revision>55</cp:revision>
  <dcterms:created xsi:type="dcterms:W3CDTF">2017-06-11T12:11:34Z</dcterms:created>
  <dcterms:modified xsi:type="dcterms:W3CDTF">2019-05-08T18:17:28Z</dcterms:modified>
</cp:coreProperties>
</file>