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74" r:id="rId5"/>
    <p:sldId id="275" r:id="rId6"/>
    <p:sldId id="256" r:id="rId7"/>
    <p:sldId id="261" r:id="rId8"/>
    <p:sldId id="259" r:id="rId9"/>
    <p:sldId id="260" r:id="rId10"/>
    <p:sldId id="262" r:id="rId11"/>
    <p:sldId id="263" r:id="rId12"/>
    <p:sldId id="276" r:id="rId13"/>
    <p:sldId id="265" r:id="rId14"/>
    <p:sldId id="266" r:id="rId15"/>
    <p:sldId id="267" r:id="rId16"/>
    <p:sldId id="277" r:id="rId17"/>
    <p:sldId id="270" r:id="rId18"/>
    <p:sldId id="269" r:id="rId19"/>
    <p:sldId id="271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4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1AB05"/>
    <a:srgbClr val="FF9900"/>
    <a:srgbClr val="FF0000"/>
    <a:srgbClr val="FBFBF8"/>
    <a:srgbClr val="FBFBF9"/>
    <a:srgbClr val="003CB4"/>
    <a:srgbClr val="FFCC00"/>
    <a:srgbClr val="B2B2B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4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195</c:v>
                </c:pt>
                <c:pt idx="1">
                  <c:v>49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773674883138"/>
          <c:y val="0.30598235529774825"/>
          <c:w val="0.30239675736735439"/>
          <c:h val="0.2760418224519901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8989928234441222E-2"/>
                  <c:y val="0.173845617441492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677286395639575E-2"/>
                  <c:y val="0.151963739044876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587734021916302E-3"/>
                  <c:y val="3.16585061413671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Sheet1!$A$13:$A$16</c:f>
              <c:strCache>
                <c:ptCount val="4"/>
                <c:pt idx="0">
                  <c:v>Diploma</c:v>
                </c:pt>
                <c:pt idx="1">
                  <c:v>Bachelors</c:v>
                </c:pt>
                <c:pt idx="2">
                  <c:v>Masters</c:v>
                </c:pt>
                <c:pt idx="3">
                  <c:v>PhD</c:v>
                </c:pt>
              </c:strCache>
            </c:strRef>
          </c:cat>
          <c:val>
            <c:numRef>
              <c:f>Sheet1!$B$13:$B$16</c:f>
              <c:numCache>
                <c:formatCode>General</c:formatCode>
                <c:ptCount val="4"/>
                <c:pt idx="0">
                  <c:v>50</c:v>
                </c:pt>
                <c:pt idx="1">
                  <c:v>156</c:v>
                </c:pt>
                <c:pt idx="2">
                  <c:v>38</c:v>
                </c:pt>
                <c:pt idx="3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42750967565161"/>
          <c:y val="0.16416224072941019"/>
          <c:w val="0.28423694455233212"/>
          <c:h val="0.5456122267079631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760330967597665E-2"/>
                  <c:y val="0.171574715506412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463048621164478E-2"/>
                  <c:y val="7.83081357951953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306486352883025E-2"/>
                  <c:y val="0.129532989364519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Sheet2!$D$8:$D$11</c:f>
              <c:strCache>
                <c:ptCount val="4"/>
                <c:pt idx="0">
                  <c:v>IT Business</c:v>
                </c:pt>
                <c:pt idx="1">
                  <c:v>FoCIS</c:v>
                </c:pt>
                <c:pt idx="2">
                  <c:v>Engineering</c:v>
                </c:pt>
                <c:pt idx="3">
                  <c:v>Grad Sch</c:v>
                </c:pt>
              </c:strCache>
            </c:strRef>
          </c:cat>
          <c:val>
            <c:numRef>
              <c:f>Sheet2!$E$8:$E$11</c:f>
              <c:numCache>
                <c:formatCode>General</c:formatCode>
                <c:ptCount val="4"/>
                <c:pt idx="0">
                  <c:v>38</c:v>
                </c:pt>
                <c:pt idx="1">
                  <c:v>165</c:v>
                </c:pt>
                <c:pt idx="2">
                  <c:v>10</c:v>
                </c:pt>
                <c:pt idx="3">
                  <c:v>31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16592322511413"/>
          <c:y val="0.2096775165441202"/>
          <c:w val="0.29199818022747159"/>
          <c:h val="0.4705025386637504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Sheet1!$B$20:$B$24</c:f>
              <c:strCache>
                <c:ptCount val="5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Other</c:v>
                </c:pt>
              </c:strCache>
            </c:strRef>
          </c:cat>
          <c:val>
            <c:numRef>
              <c:f>Sheet1!$C$20:$C$24</c:f>
              <c:numCache>
                <c:formatCode>General</c:formatCode>
                <c:ptCount val="5"/>
                <c:pt idx="0">
                  <c:v>114</c:v>
                </c:pt>
                <c:pt idx="1">
                  <c:v>39</c:v>
                </c:pt>
                <c:pt idx="2">
                  <c:v>31</c:v>
                </c:pt>
                <c:pt idx="3">
                  <c:v>41</c:v>
                </c:pt>
                <c:pt idx="4">
                  <c:v>19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47457322778994"/>
          <c:y val="0.24856221218150409"/>
          <c:w val="0.17021594447545255"/>
          <c:h val="0.55837862639537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11111111111109E-2"/>
          <c:y val="7.407407407407407E-2"/>
          <c:w val="0.93888888888888888"/>
          <c:h val="0.823363954505686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Sheet2!$F$18:$F$21</c:f>
              <c:strCache>
                <c:ptCount val="4"/>
                <c:pt idx="0">
                  <c:v>Frequently</c:v>
                </c:pt>
                <c:pt idx="1">
                  <c:v>Occasionally</c:v>
                </c:pt>
                <c:pt idx="2">
                  <c:v>Rarely</c:v>
                </c:pt>
                <c:pt idx="3">
                  <c:v>Never</c:v>
                </c:pt>
              </c:strCache>
            </c:strRef>
          </c:cat>
          <c:val>
            <c:numRef>
              <c:f>Sheet2!$G$18:$G$21</c:f>
              <c:numCache>
                <c:formatCode>General</c:formatCode>
                <c:ptCount val="4"/>
                <c:pt idx="0">
                  <c:v>30</c:v>
                </c:pt>
                <c:pt idx="1">
                  <c:v>53</c:v>
                </c:pt>
                <c:pt idx="2">
                  <c:v>116</c:v>
                </c:pt>
                <c:pt idx="3">
                  <c:v>45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77"/>
        <c:axId val="305062160"/>
        <c:axId val="305062552"/>
      </c:barChart>
      <c:catAx>
        <c:axId val="3050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5062552"/>
        <c:crosses val="autoZero"/>
        <c:auto val="1"/>
        <c:lblAlgn val="ctr"/>
        <c:lblOffset val="100"/>
        <c:noMultiLvlLbl val="0"/>
      </c:catAx>
      <c:valAx>
        <c:axId val="305062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06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1.8417104111986E-2"/>
                  <c:y val="0.102119787109944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Sheet2!$D$27:$D$31</c:f>
              <c:strCache>
                <c:ptCount val="5"/>
                <c:pt idx="0">
                  <c:v>Walk-in</c:v>
                </c:pt>
                <c:pt idx="1">
                  <c:v>Online Chat</c:v>
                </c:pt>
                <c:pt idx="2">
                  <c:v>Phone</c:v>
                </c:pt>
                <c:pt idx="3">
                  <c:v>E-Mail</c:v>
                </c:pt>
                <c:pt idx="4">
                  <c:v>Other</c:v>
                </c:pt>
              </c:strCache>
            </c:strRef>
          </c:cat>
          <c:val>
            <c:numRef>
              <c:f>Sheet2!$E$27:$E$31</c:f>
              <c:numCache>
                <c:formatCode>General</c:formatCode>
                <c:ptCount val="5"/>
                <c:pt idx="0">
                  <c:v>122</c:v>
                </c:pt>
                <c:pt idx="1">
                  <c:v>66</c:v>
                </c:pt>
                <c:pt idx="2">
                  <c:v>54</c:v>
                </c:pt>
                <c:pt idx="3">
                  <c:v>59</c:v>
                </c:pt>
                <c:pt idx="4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09251968503948"/>
          <c:y val="0.21209354039078449"/>
          <c:w val="0.26111461067366581"/>
          <c:h val="0.497306065908428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8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6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6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3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3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7EEDA-DB7E-4BE4-AAEB-0DF60258BD8D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4EB8-1BA5-462E-8B78-1660ADD4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1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though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56640"/>
            <a:ext cx="9143999" cy="1431235"/>
          </a:xfrm>
        </p:spPr>
        <p:txBody>
          <a:bodyPr anchor="t" anchorCtr="0"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Learner Support Services in Blended Learning: The Student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261" y="2715527"/>
            <a:ext cx="6490252" cy="7565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Asunka, S &amp; Freeman, 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Ghana Technology University College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" y="4585252"/>
            <a:ext cx="9143999" cy="2272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at:</a:t>
            </a:r>
          </a:p>
          <a:p>
            <a:pPr>
              <a:lnSpc>
                <a:spcPct val="10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2019 ISEIT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International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Symposium on E-Learning and Instructional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29 - 31, 2019, Accra, Ghana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53" y="267942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 (Hybrid) Learning - Outcomes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340126"/>
            <a:ext cx="4651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evidence-based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concluded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student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 tend to 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in blended learning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compared to either fully online or fully face-to-face learning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 (Siemens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222" y="1480305"/>
            <a:ext cx="39433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7" y="4004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 (Hybrid) Learning - Challenges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6" y="1272927"/>
            <a:ext cx="776577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challenges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challenges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Challenges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Instructor and Instructional Design Challenges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296" y="4299825"/>
            <a:ext cx="8640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key approach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overcoming most of these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challenges and delivering optimal blended learning experiences is to provide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and effective learner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36413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92" y="265333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26" y="1272927"/>
            <a:ext cx="776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Learner Support?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026" y="2219234"/>
            <a:ext cx="6003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broad sense: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activities beyond the production and delivery of course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assist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learners to progress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543134"/>
              </p:ext>
            </p:extLst>
          </p:nvPr>
        </p:nvGraphicFramePr>
        <p:xfrm>
          <a:off x="6162261" y="2083835"/>
          <a:ext cx="25400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mage" r:id="rId3" imgW="2539440" imgH="2565000" progId="Photoshop.Image.12">
                  <p:embed/>
                </p:oleObj>
              </mc:Choice>
              <mc:Fallback>
                <p:oleObj name="Image" r:id="rId3" imgW="2539440" imgH="25650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2261" y="2083835"/>
                        <a:ext cx="25400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9027" y="4004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26" y="1140405"/>
            <a:ext cx="776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Learner Support?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026" y="1818791"/>
            <a:ext cx="89849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Involves processes such as: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Advising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to systems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03" y="2497177"/>
            <a:ext cx="3932941" cy="2730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027" y="4004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2749" y="2916196"/>
            <a:ext cx="459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Models</a:t>
            </a:r>
          </a:p>
        </p:txBody>
      </p:sp>
    </p:spTree>
    <p:extLst>
      <p:ext uri="{BB962C8B-B14F-4D97-AF65-F5344CB8AC3E}">
        <p14:creationId xmlns:p14="http://schemas.microsoft.com/office/powerpoint/2010/main" val="3718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7" y="4004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7" y="1286179"/>
            <a:ext cx="776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26" y="2137562"/>
            <a:ext cx="8852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model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Response to intervention is defined as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(non) change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behaviour or performance as a function of an intervention (Gresham 1991)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27" y="1286179"/>
            <a:ext cx="776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26" y="2137562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model is a multi-tiered approach to providing services and intervention for students, at increasing levels of intensity, based on progress monitoring and data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model integrates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within a multi-level prevention system to maximise student achievement, promote positive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 (and online)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interactions and reduce behavioural problems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Gresham,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1991).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7" y="4004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7" y="4004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 (Hybrid) Learning - Learner Support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6" y="1153657"/>
            <a:ext cx="776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72"/>
            <a:ext cx="9135437" cy="680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6440557"/>
            <a:ext cx="242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RTI Action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8922" y="2693089"/>
            <a:ext cx="549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Problem &amp; Objective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7" y="4004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6" y="1122573"/>
            <a:ext cx="898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GTUC, the Centre for Online Learning &amp; Teaching (COLT) has the singular responsibility of ensuring the successful rollout of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learning at the university college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58" y="2797171"/>
            <a:ext cx="4735953" cy="1829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026" y="274245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learning paradigms involve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extensive use of digital technologies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create suitable, anytime anywhere, learning environments.  </a:t>
            </a:r>
          </a:p>
        </p:txBody>
      </p:sp>
    </p:spTree>
    <p:extLst>
      <p:ext uri="{BB962C8B-B14F-4D97-AF65-F5344CB8AC3E}">
        <p14:creationId xmlns:p14="http://schemas.microsoft.com/office/powerpoint/2010/main" val="4537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1072997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Problem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6" y="1927198"/>
            <a:ext cx="8984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contemporary studies on learner support services tend to focus on the online distance learning environment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 is that blended learning students get whatever support they need in the face-to-face sessions…that is flawed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6" y="254690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1072997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Objective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6" y="1927198"/>
            <a:ext cx="8984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 to literature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elp inform COLT’s learner support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026" y="254690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1072997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6" y="1927198"/>
            <a:ext cx="8984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frequently do individual students access COLT’s learner support services?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support service channels do students frequently use?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type of support services do students typically access?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students’ levels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satisfaction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learner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services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receive?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6" y="254690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11716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930066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7" y="1664568"/>
            <a:ext cx="89849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approach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Descriptive survey design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- All GTUC students (6000+)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population - 1020 (blended learning participants) no sampling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 - Online questionnaire (Microsoft Forms)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rate: 244 (24%)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- Simple descriptive statistics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026" y="1955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23" y="757873"/>
            <a:ext cx="898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5" y="99071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 - Findings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023" y="1504145"/>
            <a:ext cx="864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Gender						Degree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23" y="3934674"/>
            <a:ext cx="864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Year of Study					Faculty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772533"/>
              </p:ext>
            </p:extLst>
          </p:nvPr>
        </p:nvGraphicFramePr>
        <p:xfrm>
          <a:off x="159022" y="1881889"/>
          <a:ext cx="2981743" cy="191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60964"/>
              </p:ext>
            </p:extLst>
          </p:nvPr>
        </p:nvGraphicFramePr>
        <p:xfrm>
          <a:off x="4982817" y="2013132"/>
          <a:ext cx="4002157" cy="1912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0" y="3930001"/>
            <a:ext cx="9024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550485"/>
              </p:ext>
            </p:extLst>
          </p:nvPr>
        </p:nvGraphicFramePr>
        <p:xfrm>
          <a:off x="5149814" y="4499106"/>
          <a:ext cx="3703517" cy="214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540376"/>
              </p:ext>
            </p:extLst>
          </p:nvPr>
        </p:nvGraphicFramePr>
        <p:xfrm>
          <a:off x="-305733" y="4297281"/>
          <a:ext cx="4347645" cy="244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67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27" y="1335969"/>
            <a:ext cx="898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of requests / access of support services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5" y="99071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 - Findings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071364"/>
              </p:ext>
            </p:extLst>
          </p:nvPr>
        </p:nvGraphicFramePr>
        <p:xfrm>
          <a:off x="1431234" y="2511312"/>
          <a:ext cx="5274366" cy="273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3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27" y="1309464"/>
            <a:ext cx="898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service channels typically used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5" y="99071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 - Findings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733419"/>
              </p:ext>
            </p:extLst>
          </p:nvPr>
        </p:nvGraphicFramePr>
        <p:xfrm>
          <a:off x="1411356" y="2097156"/>
          <a:ext cx="5201479" cy="289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6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044" y="1115639"/>
            <a:ext cx="898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support frequently requested / accessed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5" y="99071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 - Findings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09441"/>
              </p:ext>
            </p:extLst>
          </p:nvPr>
        </p:nvGraphicFramePr>
        <p:xfrm>
          <a:off x="848138" y="1779104"/>
          <a:ext cx="7195931" cy="4807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7132"/>
                <a:gridCol w="1828799"/>
              </a:tblGrid>
              <a:tr h="420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Reset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Activation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Course/Module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Enrollment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Quiz 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2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Resources (Videos, PPT Slides, Course Outline, Text Book etc.)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Similarity Index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(Turnitin)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 Not Available 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Doesn't Exist 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4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044" y="973065"/>
            <a:ext cx="898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rating of support services provided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5" y="99071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 - Findings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2"/>
          <a:stretch/>
        </p:blipFill>
        <p:spPr>
          <a:xfrm>
            <a:off x="504097" y="1575559"/>
            <a:ext cx="7805015" cy="50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7" y="4004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027" y="1222444"/>
            <a:ext cx="875968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participating in these new (virtual)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environments require extensive learner support services as they are required to:</a:t>
            </a:r>
          </a:p>
          <a:p>
            <a:pPr marL="800100" lvl="1" indent="-342900">
              <a:spcAft>
                <a:spcPts val="1200"/>
              </a:spcAft>
              <a:buFont typeface="Times New Roman" panose="02020603050405020304" pitchFamily="18" charset="0"/>
              <a:buChar char="­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self-directed learning skills</a:t>
            </a:r>
          </a:p>
          <a:p>
            <a:pPr marL="800100" lvl="1" indent="-342900">
              <a:spcAft>
                <a:spcPts val="1200"/>
              </a:spcAft>
              <a:buFont typeface="Times New Roman" panose="02020603050405020304" pitchFamily="18" charset="0"/>
              <a:buChar char="­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 the capacity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engage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learning activities</a:t>
            </a:r>
          </a:p>
          <a:p>
            <a:pPr marL="800100" lvl="1" indent="-342900">
              <a:spcAft>
                <a:spcPts val="1200"/>
              </a:spcAft>
              <a:buFont typeface="Times New Roman" panose="02020603050405020304" pitchFamily="18" charset="0"/>
              <a:buChar char="­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access to the Internet and IT resources</a:t>
            </a:r>
          </a:p>
          <a:p>
            <a:pPr marL="800100" lvl="1" indent="-342900">
              <a:spcAft>
                <a:spcPts val="1200"/>
              </a:spcAft>
              <a:buFont typeface="Times New Roman" panose="02020603050405020304" pitchFamily="18" charset="0"/>
              <a:buChar char="­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proficient in the use of learning technologies</a:t>
            </a:r>
          </a:p>
          <a:p>
            <a:pPr marL="800100" lvl="1" indent="-342900">
              <a:spcAft>
                <a:spcPts val="1200"/>
              </a:spcAft>
              <a:buFont typeface="Times New Roman" panose="02020603050405020304" pitchFamily="18" charset="0"/>
              <a:buChar char="­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tc.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McLoughlin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Marshall, 2000)</a:t>
            </a:r>
          </a:p>
        </p:txBody>
      </p:sp>
    </p:spTree>
    <p:extLst>
      <p:ext uri="{BB962C8B-B14F-4D97-AF65-F5344CB8AC3E}">
        <p14:creationId xmlns:p14="http://schemas.microsoft.com/office/powerpoint/2010/main" val="28587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277" y="549646"/>
            <a:ext cx="886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 Support in Blended Learning - Conclusion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1" y="1405560"/>
            <a:ext cx="8281365" cy="5241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4782" y="6488668"/>
            <a:ext cx="316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goldstrikedata.com</a:t>
            </a:r>
          </a:p>
        </p:txBody>
      </p:sp>
    </p:spTree>
    <p:extLst>
      <p:ext uri="{BB962C8B-B14F-4D97-AF65-F5344CB8AC3E}">
        <p14:creationId xmlns:p14="http://schemas.microsoft.com/office/powerpoint/2010/main" val="33305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2493963"/>
            <a:ext cx="7772400" cy="9793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7" y="400464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027" y="1222444"/>
            <a:ext cx="87596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COLT currently provides the requisite learner support services to students who participate in blended learning activities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however the need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continuously monitor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services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as to bring constant improvement through innovation and best-practice interventions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discusses one such monitoring activity - an exposition of students’ perceptions and behaviors with regard to COLT’s learner support services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4575" y="2640081"/>
            <a:ext cx="504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 Learning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97" r="13243"/>
          <a:stretch/>
        </p:blipFill>
        <p:spPr>
          <a:xfrm>
            <a:off x="2001077" y="3079309"/>
            <a:ext cx="4916557" cy="3075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267942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 (Hybrid) Learning - Definition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2318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merging of physical and digital learning spaces to complement one another, to personalise the learning of all students based on authentic human circumstances and prevailing local technology” (Terry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Heick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teachthought.com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0296" y="6488668"/>
            <a:ext cx="420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Image source</a:t>
            </a:r>
            <a:r>
              <a:rPr lang="en-US" i="1" dirty="0"/>
              <a:t>: odysseyware.com</a:t>
            </a:r>
          </a:p>
        </p:txBody>
      </p:sp>
    </p:spTree>
    <p:extLst>
      <p:ext uri="{BB962C8B-B14F-4D97-AF65-F5344CB8AC3E}">
        <p14:creationId xmlns:p14="http://schemas.microsoft.com/office/powerpoint/2010/main" val="19496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67942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 (Hybrid) Learning - Definition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2318"/>
            <a:ext cx="91439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component: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0% 		-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(F-2-F)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1 - 29% 	- </a:t>
            </a:r>
            <a:r>
              <a:rPr lang="en-US" sz="2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facilitated F-2-F learning</a:t>
            </a:r>
            <a:endParaRPr lang="en-US" sz="2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30 - 79% 	-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Blended/Hybrid Learning 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80+ % 	- </a:t>
            </a:r>
            <a:r>
              <a:rPr lang="en-US" sz="2400" dirty="0" smtClean="0">
                <a:solidFill>
                  <a:srgbClr val="11AB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(Allen, Seaman &amp; Garrett, 2007).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0817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 (Hybrid) Learning - Drivers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043"/>
            <a:ext cx="8441635" cy="42387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5483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Source:  teachthought.com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5774" y="5777947"/>
            <a:ext cx="885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Blended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is now being described as the "new normal' in higher education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Norberg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Dziuban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Moskal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67942"/>
            <a:ext cx="864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 (Hybrid) Learning - Implementation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ww.deakinco.com/uploads/news/Face%20to%20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86088"/>
            <a:ext cx="9054429" cy="49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7793" y="6488668"/>
            <a:ext cx="270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Source: </a:t>
            </a:r>
            <a:r>
              <a:rPr lang="en-US" i="1" dirty="0" smtClean="0"/>
              <a:t>deakinco.com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96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4237</TotalTime>
  <Words>888</Words>
  <Application>Microsoft Office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Image</vt:lpstr>
      <vt:lpstr>Learner Support Services in Blended Learning: The Student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Asunka</dc:creator>
  <cp:lastModifiedBy>Stephen Asunka</cp:lastModifiedBy>
  <cp:revision>98</cp:revision>
  <dcterms:created xsi:type="dcterms:W3CDTF">2018-10-21T08:36:08Z</dcterms:created>
  <dcterms:modified xsi:type="dcterms:W3CDTF">2019-06-01T22:51:15Z</dcterms:modified>
</cp:coreProperties>
</file>