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60" r:id="rId3"/>
    <p:sldId id="259" r:id="rId4"/>
    <p:sldId id="281" r:id="rId5"/>
    <p:sldId id="262" r:id="rId6"/>
    <p:sldId id="263" r:id="rId7"/>
    <p:sldId id="284" r:id="rId8"/>
    <p:sldId id="282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3" r:id="rId17"/>
    <p:sldId id="274" r:id="rId18"/>
    <p:sldId id="276" r:id="rId19"/>
    <p:sldId id="277" r:id="rId20"/>
    <p:sldId id="278" r:id="rId21"/>
    <p:sldId id="279" r:id="rId22"/>
    <p:sldId id="271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430B3E-6E90-48C0-8CAE-1FAA471BB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71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34D94-119A-4C52-8425-F07F65FD2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50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3C613-732F-4DC6-8960-BCE0AB430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9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0AD67-A9F2-4769-BD41-0E32BBB57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97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C58B8-E12F-4473-BBC3-7BB9AC388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75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ADAC2-16FE-47C1-A22B-29569E933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63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B0BBD-D4A4-4F37-8E3B-FCB1379DD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07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BF036-25FC-422C-8633-6BAD92428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1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FBBCE-B982-4B9C-A681-7F1C529D7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96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D8A21-7671-4C83-A060-4B09B320E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4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3ED2B-D673-42D8-9D7B-0C85F2A24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13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AA008-3767-4E6C-8738-BF81F877C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1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5A31B-A58F-4902-9640-916B0CAB4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40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760037-27FC-4637-B05A-DA03E7B6EF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.worldbank.org/ITABCOGIV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153400" cy="28194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altLang="en-US" sz="3200" smtClean="0"/>
              <a:t>Online Distance Learning in </a:t>
            </a:r>
            <a:br>
              <a:rPr lang="en-US" altLang="en-US" sz="3200" smtClean="0"/>
            </a:br>
            <a:r>
              <a:rPr lang="en-US" altLang="en-US" sz="3200" smtClean="0"/>
              <a:t>Higher Education in </a:t>
            </a:r>
            <a:br>
              <a:rPr lang="en-US" altLang="en-US" sz="3200" smtClean="0"/>
            </a:br>
            <a:r>
              <a:rPr lang="en-US" altLang="en-US" sz="3200" smtClean="0"/>
              <a:t>Sub-Saharan Africa: </a:t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A Best Practice Conceptual Framework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74676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/>
              <a:t>Stephen Asunka,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/>
              <a:t>Gary Natriello,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/>
              <a:t>Hui Soo Chae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b="1" i="1">
                <a:solidFill>
                  <a:schemeClr val="bg2"/>
                </a:solidFill>
              </a:rPr>
              <a:t>Teachers College, Columbia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/>
              <a:t>Challenges of Higher Ed in SSA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429000" y="106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Privatization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7620000" cy="452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/>
              <a:t>Challenges of Higher Ed in SSA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76600" y="106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Globalization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752600"/>
            <a:ext cx="6781800" cy="482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/>
              <a:t>Challenges of Higher Ed in SSA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76600" y="106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Governance</a:t>
            </a: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990600" y="1600200"/>
            <a:ext cx="6858000" cy="4343400"/>
            <a:chOff x="2400" y="3420"/>
            <a:chExt cx="5925" cy="3225"/>
          </a:xfrm>
        </p:grpSpPr>
        <p:pic>
          <p:nvPicPr>
            <p:cNvPr id="1331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43"/>
            <a:stretch>
              <a:fillRect/>
            </a:stretch>
          </p:blipFill>
          <p:spPr bwMode="auto">
            <a:xfrm>
              <a:off x="2400" y="3420"/>
              <a:ext cx="5925" cy="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Line 10"/>
            <p:cNvSpPr>
              <a:spLocks noChangeShapeType="1"/>
            </p:cNvSpPr>
            <p:nvPr/>
          </p:nvSpPr>
          <p:spPr bwMode="auto">
            <a:xfrm>
              <a:off x="4005" y="4725"/>
              <a:ext cx="9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11"/>
            <p:cNvSpPr>
              <a:spLocks noChangeShapeType="1"/>
            </p:cNvSpPr>
            <p:nvPr/>
          </p:nvSpPr>
          <p:spPr bwMode="auto">
            <a:xfrm>
              <a:off x="5775" y="4725"/>
              <a:ext cx="9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>
              <a:off x="4065" y="4785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13"/>
            <p:cNvSpPr>
              <a:spLocks noChangeShapeType="1"/>
            </p:cNvSpPr>
            <p:nvPr/>
          </p:nvSpPr>
          <p:spPr bwMode="auto">
            <a:xfrm>
              <a:off x="5760" y="4860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4"/>
            <p:cNvSpPr>
              <a:spLocks noChangeShapeType="1"/>
            </p:cNvSpPr>
            <p:nvPr/>
          </p:nvSpPr>
          <p:spPr bwMode="auto">
            <a:xfrm flipH="1">
              <a:off x="5955" y="4755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219200" y="3048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/>
              <a:t>Coping with the Challenges - How Far?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6629400" cy="4572000"/>
          </a:xfrm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276600" y="106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Revitalization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90600" y="3048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/>
              <a:t>The Case for Online Distance Learning</a:t>
            </a:r>
          </a:p>
        </p:txBody>
      </p:sp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228600" y="1676400"/>
            <a:ext cx="4186238" cy="2689225"/>
            <a:chOff x="1536" y="1378"/>
            <a:chExt cx="2637" cy="1694"/>
          </a:xfrm>
        </p:grpSpPr>
        <p:pic>
          <p:nvPicPr>
            <p:cNvPr id="1536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392"/>
              <a:ext cx="2400" cy="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2434" y="1378"/>
              <a:ext cx="173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</p:grp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1524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The Potential of ICTs</a:t>
            </a: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4138613" y="1136650"/>
            <a:ext cx="4873625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Increased access to training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Increased flexibility of access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Increased learner satisfaction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Decreased travel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Reduced time away from work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Quick, easy, inexpensive revisions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Increased consistency of content/delivery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Just in time knowledge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Increased learning retention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/>
              <a:t>The State of Online Distance Learning in SSA</a:t>
            </a: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African Virtual University (AVU)</a:t>
            </a:r>
          </a:p>
          <a:p>
            <a:pPr eaLnBrk="1" hangingPunct="1"/>
            <a:r>
              <a:rPr lang="en-US" altLang="en-US" sz="2400" smtClean="0"/>
              <a:t>Confederation of Open Learning Institutions in South Africa (COLISA)</a:t>
            </a:r>
          </a:p>
          <a:p>
            <a:pPr eaLnBrk="1" hangingPunct="1"/>
            <a:r>
              <a:rPr lang="en-US" altLang="en-US" sz="2400" smtClean="0"/>
              <a:t>UNESCO's open educational resources </a:t>
            </a:r>
          </a:p>
          <a:p>
            <a:pPr eaLnBrk="1" hangingPunct="1"/>
            <a:r>
              <a:rPr lang="en-US" altLang="en-US" sz="2400" smtClean="0"/>
              <a:t>Cyber School Africa (CSA)</a:t>
            </a:r>
          </a:p>
          <a:p>
            <a:pPr eaLnBrk="1" hangingPunct="1"/>
            <a:r>
              <a:rPr lang="en-US" altLang="en-US" sz="2400" smtClean="0"/>
              <a:t>SchoolNet Africa</a:t>
            </a:r>
          </a:p>
          <a:p>
            <a:pPr eaLnBrk="1" hangingPunct="1"/>
            <a:r>
              <a:rPr lang="en-US" altLang="en-US" sz="2400" smtClean="0"/>
              <a:t>Consortium International Francophone de Formation à Distance (CIFFAD) </a:t>
            </a:r>
          </a:p>
          <a:p>
            <a:pPr eaLnBrk="1" hangingPunct="1"/>
            <a:r>
              <a:rPr lang="en-US" altLang="en-US" sz="2400" smtClean="0"/>
              <a:t>International Council for Distance Education (ICDE)</a:t>
            </a:r>
          </a:p>
          <a:p>
            <a:pPr eaLnBrk="1" hangingPunct="1"/>
            <a:r>
              <a:rPr lang="en-US" altLang="en-US" sz="2400" smtClean="0"/>
              <a:t>Individual University Initiatives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620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/>
              <a:t>Framework for Online Distance Learning in SSA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447800"/>
            <a:ext cx="4038600" cy="2667000"/>
          </a:xfrm>
        </p:spPr>
        <p:txBody>
          <a:bodyPr/>
          <a:lstStyle/>
          <a:p>
            <a:pPr defTabSz="622300" eaLnBrk="1" hangingPunct="1">
              <a:buFontTx/>
              <a:buNone/>
            </a:pPr>
            <a:r>
              <a:rPr lang="en-US" altLang="en-US" sz="2800" smtClean="0"/>
              <a:t>1.		Analysis</a:t>
            </a:r>
          </a:p>
          <a:p>
            <a:pPr defTabSz="622300" eaLnBrk="1" hangingPunct="1">
              <a:buFontTx/>
              <a:buNone/>
            </a:pPr>
            <a:r>
              <a:rPr lang="en-US" altLang="en-US" sz="2800" smtClean="0"/>
              <a:t>2.		Design</a:t>
            </a:r>
          </a:p>
          <a:p>
            <a:pPr defTabSz="622300" eaLnBrk="1" hangingPunct="1">
              <a:buFontTx/>
              <a:buNone/>
            </a:pPr>
            <a:r>
              <a:rPr lang="en-US" altLang="en-US" sz="2800" smtClean="0"/>
              <a:t>3.		Development</a:t>
            </a:r>
          </a:p>
          <a:p>
            <a:pPr defTabSz="622300" eaLnBrk="1" hangingPunct="1">
              <a:buFontTx/>
              <a:buNone/>
            </a:pPr>
            <a:r>
              <a:rPr lang="en-US" altLang="en-US" sz="2800" smtClean="0"/>
              <a:t>4.		Implementation</a:t>
            </a:r>
          </a:p>
          <a:p>
            <a:pPr defTabSz="622300" eaLnBrk="1" hangingPunct="1">
              <a:buFontTx/>
              <a:buNone/>
            </a:pPr>
            <a:r>
              <a:rPr lang="en-US" altLang="en-US" sz="2800" smtClean="0"/>
              <a:t>5.		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620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/>
              <a:t>Framework for Online Distance Learning in SSA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752600"/>
            <a:ext cx="4724400" cy="3276600"/>
          </a:xfrm>
        </p:spPr>
        <p:txBody>
          <a:bodyPr/>
          <a:lstStyle/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	-	Needs Analysis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	-	Institutional Analysis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	-	Learner Analysis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	-	Delivery Selection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	-	Content Analysis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	</a:t>
            </a:r>
          </a:p>
          <a:p>
            <a:pPr marL="609600" indent="-609600" defTabSz="622300" eaLnBrk="1" hangingPunct="1">
              <a:buFontTx/>
              <a:buNone/>
            </a:pPr>
            <a:endParaRPr lang="en-US" altLang="en-US" sz="2400" smtClean="0"/>
          </a:p>
        </p:txBody>
      </p:sp>
      <p:pic>
        <p:nvPicPr>
          <p:cNvPr id="18436" name="Picture 4" descr="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1529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33800" y="1066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620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/>
              <a:t>Framework for Online Distance Learning in SSA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76400"/>
            <a:ext cx="5638800" cy="2743200"/>
          </a:xfrm>
        </p:spPr>
        <p:txBody>
          <a:bodyPr/>
          <a:lstStyle/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-	Organize and sequence content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-	Write learning objectives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-	Write appropriate learning transitions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-	Prepare learner assignments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-	Prepare assessments etc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/>
              <a:t>	</a:t>
            </a: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800" smtClean="0">
                <a:sym typeface="Symbol" panose="05050102010706020507" pitchFamily="18" charset="2"/>
              </a:rPr>
              <a:t>				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733800" y="1066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Design</a:t>
            </a:r>
          </a:p>
        </p:txBody>
      </p:sp>
      <p:pic>
        <p:nvPicPr>
          <p:cNvPr id="19461" name="Picture 6" descr="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048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800600" y="5257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Storyboard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/>
              <a:t>Framework for Online Distance Learning in SSA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05000"/>
            <a:ext cx="5638800" cy="1828800"/>
          </a:xfrm>
        </p:spPr>
        <p:txBody>
          <a:bodyPr/>
          <a:lstStyle/>
          <a:p>
            <a:pPr marL="609600" indent="-609600" defTabSz="622300" eaLnBrk="1" hangingPunct="1">
              <a:buFontTx/>
              <a:buChar char="-"/>
            </a:pPr>
            <a:r>
              <a:rPr lang="en-US" altLang="en-US" sz="2400" smtClean="0"/>
              <a:t>The look and feel of the content</a:t>
            </a:r>
          </a:p>
          <a:p>
            <a:pPr marL="609600" indent="-609600" defTabSz="622300" eaLnBrk="1" hangingPunct="1">
              <a:buFontTx/>
              <a:buChar char="-"/>
            </a:pPr>
            <a:r>
              <a:rPr lang="en-US" altLang="en-US" sz="2400" smtClean="0"/>
              <a:t>Directory structure and navigation of the content</a:t>
            </a:r>
          </a:p>
          <a:p>
            <a:pPr marL="609600" indent="-609600" defTabSz="622300" eaLnBrk="1" hangingPunct="1">
              <a:buFontTx/>
              <a:buChar char="-"/>
            </a:pPr>
            <a:r>
              <a:rPr lang="en-US" altLang="en-US" sz="2400" smtClean="0"/>
              <a:t>Web content authoring tools </a:t>
            </a:r>
            <a:r>
              <a:rPr lang="en-US" altLang="en-US" sz="2400" smtClean="0">
                <a:sym typeface="Symbol" panose="05050102010706020507" pitchFamily="18" charset="2"/>
              </a:rPr>
              <a:t>	</a:t>
            </a:r>
            <a:r>
              <a:rPr lang="en-US" altLang="en-US" sz="2800" smtClean="0">
                <a:sym typeface="Symbol" panose="05050102010706020507" pitchFamily="18" charset="2"/>
              </a:rPr>
              <a:t>		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29000" y="990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Development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8479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2971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2800" u="sng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Introduction</a:t>
            </a:r>
          </a:p>
          <a:p>
            <a:pPr eaLnBrk="1" hangingPunct="1"/>
            <a:r>
              <a:rPr lang="en-US" altLang="en-US" sz="2800" smtClean="0"/>
              <a:t>Historical Overview of Higher Ed in SSA</a:t>
            </a:r>
          </a:p>
          <a:p>
            <a:pPr eaLnBrk="1" hangingPunct="1"/>
            <a:r>
              <a:rPr lang="en-US" altLang="en-US" sz="2800" smtClean="0"/>
              <a:t>Challenges of Higher Ed in SSA</a:t>
            </a:r>
          </a:p>
          <a:p>
            <a:pPr eaLnBrk="1" hangingPunct="1"/>
            <a:r>
              <a:rPr lang="en-US" altLang="en-US" sz="2800" smtClean="0"/>
              <a:t>Coping with the challenges - How far?</a:t>
            </a:r>
          </a:p>
          <a:p>
            <a:pPr eaLnBrk="1" hangingPunct="1"/>
            <a:r>
              <a:rPr lang="en-US" altLang="en-US" sz="2800" smtClean="0"/>
              <a:t>The Case for Distance Learning</a:t>
            </a:r>
          </a:p>
          <a:p>
            <a:pPr eaLnBrk="1" hangingPunct="1"/>
            <a:r>
              <a:rPr lang="en-US" altLang="en-US" sz="2800" smtClean="0"/>
              <a:t>The State of Online Learning in SSA</a:t>
            </a:r>
          </a:p>
          <a:p>
            <a:pPr eaLnBrk="1" hangingPunct="1"/>
            <a:r>
              <a:rPr lang="en-US" altLang="en-US" sz="2800" smtClean="0"/>
              <a:t>A Suggested Framework</a:t>
            </a:r>
          </a:p>
          <a:p>
            <a:pPr eaLnBrk="1" hangingPunct="1"/>
            <a:r>
              <a:rPr lang="en-US" altLang="en-US" sz="280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620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/>
              <a:t>Framework for Online Distance Learning in SSA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600200"/>
            <a:ext cx="3581400" cy="1981200"/>
          </a:xfrm>
        </p:spPr>
        <p:txBody>
          <a:bodyPr/>
          <a:lstStyle/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>
                <a:solidFill>
                  <a:srgbClr val="0000FF"/>
                </a:solidFill>
              </a:rPr>
              <a:t>Formative Evaluation</a:t>
            </a:r>
          </a:p>
          <a:p>
            <a:pPr marL="609600" indent="-609600" defTabSz="622300" eaLnBrk="1" hangingPunct="1">
              <a:buFontTx/>
              <a:buChar char="-"/>
            </a:pPr>
            <a:r>
              <a:rPr lang="en-US" altLang="en-US" sz="2400" smtClean="0"/>
              <a:t>Expert Review </a:t>
            </a:r>
          </a:p>
          <a:p>
            <a:pPr marL="609600" indent="-609600" defTabSz="622300" eaLnBrk="1" hangingPunct="1">
              <a:buFontTx/>
              <a:buChar char="-"/>
            </a:pPr>
            <a:r>
              <a:rPr lang="en-US" altLang="en-US" sz="2400" smtClean="0"/>
              <a:t>Developmental Test</a:t>
            </a:r>
          </a:p>
          <a:p>
            <a:pPr marL="609600" indent="-609600" defTabSz="622300" eaLnBrk="1" hangingPunct="1">
              <a:buFontTx/>
              <a:buChar char="-"/>
            </a:pPr>
            <a:r>
              <a:rPr lang="en-US" altLang="en-US" sz="2400" smtClean="0"/>
              <a:t>Field (Pilot) Test</a:t>
            </a:r>
          </a:p>
          <a:p>
            <a:pPr marL="609600" indent="-609600" defTabSz="622300" eaLnBrk="1" hangingPunct="1">
              <a:buFontTx/>
              <a:buNone/>
            </a:pPr>
            <a:endParaRPr lang="en-US" altLang="en-US" sz="2400" smtClean="0">
              <a:sym typeface="Symbol" panose="05050102010706020507" pitchFamily="18" charset="2"/>
            </a:endParaRPr>
          </a:p>
          <a:p>
            <a:pPr marL="609600" indent="-609600" defTabSz="622300" eaLnBrk="1" hangingPunct="1">
              <a:buFontTx/>
              <a:buNone/>
            </a:pPr>
            <a:r>
              <a:rPr lang="en-US" altLang="en-US" sz="2400" smtClean="0">
                <a:sym typeface="Symbol" panose="05050102010706020507" pitchFamily="18" charset="2"/>
              </a:rPr>
              <a:t>	</a:t>
            </a:r>
            <a:r>
              <a:rPr lang="en-US" altLang="en-US" sz="2800" smtClean="0">
                <a:sym typeface="Symbol" panose="05050102010706020507" pitchFamily="18" charset="2"/>
              </a:rPr>
              <a:t>			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00400" y="990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Implementation</a:t>
            </a:r>
          </a:p>
        </p:txBody>
      </p:sp>
      <p:pic>
        <p:nvPicPr>
          <p:cNvPr id="21509" name="Picture 7" descr="evals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15065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191000" y="4495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Full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/>
              <a:t>Framework for Online Distance Learning in SSA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3886200"/>
          </a:xfrm>
        </p:spPr>
        <p:txBody>
          <a:bodyPr/>
          <a:lstStyle/>
          <a:p>
            <a:pPr marL="396875" indent="-396875" defTabSz="622300" eaLnBrk="1" hangingPunct="1">
              <a:buFontTx/>
              <a:buNone/>
              <a:tabLst>
                <a:tab pos="173038" algn="l"/>
                <a:tab pos="463550" algn="l"/>
              </a:tabLst>
            </a:pPr>
            <a:r>
              <a:rPr lang="en-US" altLang="en-US" sz="2400" smtClean="0">
                <a:solidFill>
                  <a:srgbClr val="0000FF"/>
                </a:solidFill>
              </a:rPr>
              <a:t>Summative Evaluation</a:t>
            </a:r>
          </a:p>
          <a:p>
            <a:pPr marL="396875" indent="-396875" defTabSz="622300" eaLnBrk="1" hangingPunct="1">
              <a:buFontTx/>
              <a:buChar char="-"/>
              <a:tabLst>
                <a:tab pos="173038" algn="l"/>
                <a:tab pos="463550" algn="l"/>
              </a:tabLst>
            </a:pPr>
            <a:r>
              <a:rPr lang="en-US" altLang="en-US" sz="2400" smtClean="0"/>
              <a:t>Review Goals and Objectives</a:t>
            </a:r>
          </a:p>
          <a:p>
            <a:pPr marL="396875" indent="-396875" defTabSz="622300" eaLnBrk="1" hangingPunct="1">
              <a:buFontTx/>
              <a:buChar char="-"/>
              <a:tabLst>
                <a:tab pos="173038" algn="l"/>
                <a:tab pos="463550" algn="l"/>
              </a:tabLst>
            </a:pPr>
            <a:r>
              <a:rPr lang="en-US" altLang="en-US" sz="2400" smtClean="0"/>
              <a:t>Obtain data to answer the following:</a:t>
            </a:r>
          </a:p>
          <a:p>
            <a:pPr marL="396875" indent="-396875" defTabSz="622300" eaLnBrk="1" hangingPunct="1">
              <a:buFontTx/>
              <a:buNone/>
              <a:tabLst>
                <a:tab pos="173038" algn="l"/>
                <a:tab pos="463550" algn="l"/>
              </a:tabLst>
            </a:pPr>
            <a:r>
              <a:rPr lang="en-US" altLang="en-US" sz="2400" smtClean="0"/>
              <a:t>			</a:t>
            </a:r>
            <a:r>
              <a:rPr lang="en-US" altLang="en-US" sz="2400" smtClean="0">
                <a:sym typeface="Symbol" panose="05050102010706020507" pitchFamily="18" charset="2"/>
              </a:rPr>
              <a:t> </a:t>
            </a:r>
            <a:r>
              <a:rPr lang="en-US" altLang="en-US" sz="2400" smtClean="0"/>
              <a:t>Did students enjoy the learning processes and activities?</a:t>
            </a:r>
          </a:p>
          <a:p>
            <a:pPr marL="396875" indent="-396875" defTabSz="622300" eaLnBrk="1" hangingPunct="1">
              <a:buFontTx/>
              <a:buNone/>
              <a:tabLst>
                <a:tab pos="173038" algn="l"/>
                <a:tab pos="463550" algn="l"/>
              </a:tabLst>
            </a:pPr>
            <a:r>
              <a:rPr lang="en-US" altLang="en-US" sz="2400" smtClean="0"/>
              <a:t>			</a:t>
            </a:r>
            <a:r>
              <a:rPr lang="en-US" altLang="en-US" sz="2400" smtClean="0">
                <a:sym typeface="Symbol" panose="05050102010706020507" pitchFamily="18" charset="2"/>
              </a:rPr>
              <a:t> Did they learn anything? </a:t>
            </a:r>
          </a:p>
          <a:p>
            <a:pPr marL="396875" indent="-396875" defTabSz="622300" eaLnBrk="1" hangingPunct="1">
              <a:buFontTx/>
              <a:buNone/>
              <a:tabLst>
                <a:tab pos="173038" algn="l"/>
                <a:tab pos="463550" algn="l"/>
              </a:tabLst>
            </a:pPr>
            <a:r>
              <a:rPr lang="en-US" altLang="en-US" sz="2400" smtClean="0">
                <a:sym typeface="Symbol" panose="05050102010706020507" pitchFamily="18" charset="2"/>
              </a:rPr>
              <a:t>			 </a:t>
            </a:r>
            <a:r>
              <a:rPr lang="en-US" altLang="en-US" sz="2400" smtClean="0"/>
              <a:t>Can they apply what they have learnt in the real world?</a:t>
            </a:r>
          </a:p>
          <a:p>
            <a:pPr marL="396875" indent="-396875" defTabSz="622300" eaLnBrk="1" hangingPunct="1">
              <a:buFontTx/>
              <a:buNone/>
              <a:tabLst>
                <a:tab pos="173038" algn="l"/>
                <a:tab pos="463550" algn="l"/>
              </a:tabLst>
            </a:pPr>
            <a:r>
              <a:rPr lang="en-US" altLang="en-US" sz="2400" smtClean="0"/>
              <a:t>		 </a:t>
            </a:r>
            <a:r>
              <a:rPr lang="en-US" altLang="en-US" sz="2400" smtClean="0">
                <a:sym typeface="Symbol" panose="05050102010706020507" pitchFamily="18" charset="2"/>
              </a:rPr>
              <a:t> </a:t>
            </a:r>
            <a:r>
              <a:rPr lang="en-US" altLang="en-US" sz="2400" smtClean="0"/>
              <a:t>Are students satisfied with their learning?</a:t>
            </a:r>
          </a:p>
          <a:p>
            <a:pPr marL="396875" indent="-396875" defTabSz="622300" eaLnBrk="1" hangingPunct="1">
              <a:buFontTx/>
              <a:buNone/>
              <a:tabLst>
                <a:tab pos="173038" algn="l"/>
                <a:tab pos="463550" algn="l"/>
              </a:tabLst>
            </a:pPr>
            <a:r>
              <a:rPr lang="en-US" altLang="en-US" sz="2400" smtClean="0"/>
              <a:t>		 </a:t>
            </a:r>
            <a:r>
              <a:rPr lang="en-US" altLang="en-US" sz="2400" smtClean="0">
                <a:sym typeface="Symbol" panose="05050102010706020507" pitchFamily="18" charset="2"/>
              </a:rPr>
              <a:t> </a:t>
            </a:r>
            <a:r>
              <a:rPr lang="en-US" altLang="en-US" sz="2400" smtClean="0"/>
              <a:t>Is Instructor satisfied with the learning process?	</a:t>
            </a:r>
          </a:p>
          <a:p>
            <a:pPr marL="396875" indent="-396875" defTabSz="622300" eaLnBrk="1" hangingPunct="1">
              <a:lnSpc>
                <a:spcPct val="40000"/>
              </a:lnSpc>
              <a:buFontTx/>
              <a:buNone/>
              <a:tabLst>
                <a:tab pos="173038" algn="l"/>
                <a:tab pos="463550" algn="l"/>
              </a:tabLst>
            </a:pPr>
            <a:endParaRPr lang="en-US" altLang="en-US" sz="2400" smtClean="0"/>
          </a:p>
          <a:p>
            <a:pPr marL="396875" indent="-396875" defTabSz="622300" eaLnBrk="1" hangingPunct="1">
              <a:buFontTx/>
              <a:buNone/>
              <a:tabLst>
                <a:tab pos="173038" algn="l"/>
                <a:tab pos="463550" algn="l"/>
              </a:tabLst>
            </a:pPr>
            <a:r>
              <a:rPr lang="en-US" altLang="en-US" sz="2400" smtClean="0"/>
              <a:t>-			Write a final report</a:t>
            </a:r>
            <a:endParaRPr lang="en-US" altLang="en-US" sz="2800" smtClean="0">
              <a:sym typeface="Symbol" panose="05050102010706020507" pitchFamily="18" charset="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581400" y="1066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162800" cy="609600"/>
          </a:xfrm>
        </p:spPr>
        <p:txBody>
          <a:bodyPr/>
          <a:lstStyle/>
          <a:p>
            <a:pPr eaLnBrk="1" hangingPunct="1"/>
            <a:r>
              <a:rPr lang="en-US" altLang="en-US" sz="2800" u="sng" smtClean="0"/>
              <a:t>Conclusion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7848600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/>
              <a:t>The Challenges facing Higher Ed in SSA are daunting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400"/>
              <a:t>Distance learning complemented with the appropriate use of ICTs (online learning) can help greatly in addressing these challenges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400"/>
              <a:t>Recognize that online learning is fundamentally different in its structure, organization and delivery from conventional face-to-face instruction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Tx/>
              <a:buChar char="•"/>
            </a:pPr>
            <a:r>
              <a:rPr lang="en-US" altLang="en-US" sz="2400"/>
              <a:t>For online learning to be effective, systematic design and implementation processes informed by policy, research and other educational practices carried out within the African context.</a:t>
            </a:r>
          </a:p>
          <a:p>
            <a:pPr eaLnBrk="1" hangingPunct="1">
              <a:buFontTx/>
              <a:buChar char="•"/>
            </a:pPr>
            <a:endParaRPr lang="en-US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mtClean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Africa-map-e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728663"/>
            <a:ext cx="6553200" cy="6129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Sub-Saharan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smtClean="0"/>
              <a:t>The analysis and discussion that follow will be limited to sub-Saharan Africa. </a:t>
            </a:r>
          </a:p>
          <a:p>
            <a:pPr marL="0" indent="0" eaLnBrk="1" hangingPunct="1">
              <a:buFontTx/>
              <a:buNone/>
            </a:pPr>
            <a:endParaRPr lang="en-US" altLang="en-US" sz="2400" smtClean="0"/>
          </a:p>
          <a:p>
            <a:pPr marL="0" indent="0" eaLnBrk="1" hangingPunct="1">
              <a:buFontTx/>
              <a:buNone/>
            </a:pPr>
            <a:r>
              <a:rPr lang="en-US" altLang="en-US" sz="2400" smtClean="0"/>
              <a:t>Acknowledging that sub-Saharan Africa is not a homogenous unit, even for present purposes, this limitation of scope should, nevertheless make it easier to make useful generalizations. </a:t>
            </a:r>
          </a:p>
          <a:p>
            <a:pPr marL="0" indent="0" eaLnBrk="1" hangingPunct="1">
              <a:buFontTx/>
              <a:buNone/>
            </a:pPr>
            <a:endParaRPr lang="en-US" altLang="en-US" sz="2400" smtClean="0"/>
          </a:p>
          <a:p>
            <a:pPr marL="0" indent="0" eaLnBrk="1" hangingPunct="1">
              <a:buFontTx/>
              <a:buNone/>
            </a:pPr>
            <a:r>
              <a:rPr lang="en-US" altLang="en-US" sz="2400" smtClean="0"/>
              <a:t>Further, it is recognized that the issues to be discussed are not necessarily peculiar to Africa. There will be elements common to most developing countries.</a:t>
            </a:r>
          </a:p>
          <a:p>
            <a:pPr marL="0" indent="0" eaLnBrk="1" hangingPunct="1"/>
            <a:endParaRPr lang="en-US" altLang="en-US" sz="2400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Note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sz="2800" u="sng" smtClean="0"/>
              <a:t>A Historical Overview of Higher Ed in SSA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0" y="3133725"/>
            <a:ext cx="3124200" cy="1719263"/>
          </a:xfr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895600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810000" y="1066800"/>
            <a:ext cx="51054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</a:rPr>
              <a:t>13</a:t>
            </a:r>
            <a:r>
              <a:rPr lang="en-US" altLang="en-US" sz="1600" baseline="30000">
                <a:solidFill>
                  <a:srgbClr val="0000FF"/>
                </a:solidFill>
              </a:rPr>
              <a:t>th</a:t>
            </a:r>
            <a:r>
              <a:rPr lang="en-US" altLang="en-US" sz="1600">
                <a:solidFill>
                  <a:srgbClr val="0000FF"/>
                </a:solidFill>
              </a:rPr>
              <a:t> Century AD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Sankore University - Mali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Fourah Bay College - Sierra Leone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Liberia College - Liberia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06875"/>
            <a:ext cx="33528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 u="sng" smtClean="0"/>
              <a:t>A Historical Overview of Higher Ed in SSA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2667000" cy="2006600"/>
          </a:xfr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05200" y="914400"/>
            <a:ext cx="51054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</a:rPr>
              <a:t>1930s - 1960s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Universities established in Sudan, Ghana, Zimbabwe, Uganda, Ethiopia, Congo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94225"/>
            <a:ext cx="30480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senegal1_span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057400"/>
            <a:ext cx="6934200" cy="346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/>
              <a:t>A Historical Overview of Higher Ed in SSA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76600" y="914400"/>
            <a:ext cx="2362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</a:rPr>
              <a:t>1980s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Decline in Quality</a:t>
            </a:r>
            <a:r>
              <a:rPr lang="en-US" altLang="en-US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/>
          <a:stretch>
            <a:fillRect/>
          </a:stretch>
        </p:blipFill>
        <p:spPr>
          <a:xfrm>
            <a:off x="1066800" y="838200"/>
            <a:ext cx="6400800" cy="5173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4400" y="60960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Source: </a:t>
            </a:r>
            <a:r>
              <a:rPr lang="en-US" altLang="en-US">
                <a:hlinkClick r:id="rId3"/>
              </a:rPr>
              <a:t>UNESCO Institute for Statistics in EdStats, May 2007</a:t>
            </a:r>
            <a:r>
              <a:rPr lang="en-US" altLang="en-US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Adult Enrolment Ratios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/>
              <a:t>Challenges of Higher Ed in SSA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41524" r="32053" b="23729"/>
          <a:stretch>
            <a:fillRect/>
          </a:stretch>
        </p:blipFill>
        <p:spPr>
          <a:xfrm>
            <a:off x="914400" y="2209800"/>
            <a:ext cx="7467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276600" y="106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Massification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371600" y="18288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Enrolment in African Universities ('000) (Sawyer, 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541</Words>
  <Application>Microsoft Office PowerPoint</Application>
  <PresentationFormat>On-screen Show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Default Design</vt:lpstr>
      <vt:lpstr>Online Distance Learning in  Higher Education in  Sub-Saharan Africa:   A Best Practice Conceptual Framework</vt:lpstr>
      <vt:lpstr>Outline</vt:lpstr>
      <vt:lpstr>PowerPoint Presentation</vt:lpstr>
      <vt:lpstr>PowerPoint Presentation</vt:lpstr>
      <vt:lpstr>A Historical Overview of Higher Ed in SSA</vt:lpstr>
      <vt:lpstr>A Historical Overview of Higher Ed in 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CIS Helpdesk - Allegro Office 2003 AIP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Distance Learning in Higher Education in  Sub-Saharan Africa:   A Best Practice Conceptual Framework</dc:title>
  <dc:creator>csg</dc:creator>
  <cp:lastModifiedBy>Stephen Asunka</cp:lastModifiedBy>
  <cp:revision>15</cp:revision>
  <dcterms:created xsi:type="dcterms:W3CDTF">2008-03-17T17:16:17Z</dcterms:created>
  <dcterms:modified xsi:type="dcterms:W3CDTF">2019-05-24T19:26:41Z</dcterms:modified>
</cp:coreProperties>
</file>