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900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1073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i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i5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9446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i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i6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3960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i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i6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93902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i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i7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7920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i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i11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83570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i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i15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39705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i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i15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9386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i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i16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55805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i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i16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37619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i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i17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0964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i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02728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i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i17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91017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i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i18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94426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i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i18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833677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i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i19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80844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i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i19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17374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i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i2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5775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i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i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3892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i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i1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688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i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i2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2249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i3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0677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i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i3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7246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i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i4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0350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i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i5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8176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source.org/article/seven_principles_of_effective_teach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610300" y="328489"/>
            <a:ext cx="8761575" cy="158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 for Teaching Online Courses within the Sub-Saharan African Context: An Instructor's Recommendations</a:t>
            </a:r>
            <a:endParaRPr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033625" y="2820626"/>
            <a:ext cx="8338250" cy="293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Stephen Asunka</a:t>
            </a:r>
            <a:endParaRPr sz="2666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Hui Soo </a:t>
            </a:r>
            <a:r>
              <a:rPr lang="en-US" sz="2666" b="1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Chae</a:t>
            </a:r>
            <a:endParaRPr sz="2666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68125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222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Teachers </a:t>
            </a:r>
            <a:r>
              <a:rPr lang="en-US" sz="2222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College, Columbia University, New York</a:t>
            </a:r>
            <a:r>
              <a:rPr lang="en-US" sz="311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11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484" y="6231164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Presented </a:t>
            </a:r>
            <a:r>
              <a:rPr lang="en-US" sz="2400" dirty="0"/>
              <a:t>at the 2009 Annual Meeting of the American Educational Research Association. </a:t>
            </a:r>
            <a:endParaRPr lang="en-US" sz="2400" dirty="0" smtClean="0"/>
          </a:p>
          <a:p>
            <a:pPr algn="ctr"/>
            <a:r>
              <a:rPr lang="en-US" sz="2400" dirty="0" smtClean="0"/>
              <a:t>April </a:t>
            </a:r>
            <a:r>
              <a:rPr lang="en-US" sz="2400" dirty="0"/>
              <a:t>12 - 18, 2009. San Diego, 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10300" y="1405800"/>
            <a:ext cx="8930900" cy="525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students' perceptions will help educators in effectively designing and implementing online courses within the context of limited access to technology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Significance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10300" y="1405800"/>
            <a:ext cx="8930900" cy="525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2007, we designed and implemented a fully online collaborative learning course in Educational Technology to two groups of undergraduate students in a private university in Ghana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Context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1325"/>
            <a:ext cx="10075325" cy="66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674300" y="5893150"/>
            <a:ext cx="2411575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Sub-Saharan Africa</a:t>
            </a:r>
            <a:endParaRPr sz="2000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400" y="2264825"/>
            <a:ext cx="5122325" cy="50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Location of Ghana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400" y="1259400"/>
            <a:ext cx="2645825" cy="20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580425" y="1326425"/>
            <a:ext cx="2639125" cy="1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 (Media Mix)</a:t>
            </a:r>
            <a:endParaRPr sz="1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 (Media Mix)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Dispersion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Geographical Dispersion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Functionality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Interface (Usability)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Reliability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 Bandwidth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750" y="1259400"/>
            <a:ext cx="1968500" cy="18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289775" y="1326425"/>
            <a:ext cx="1961775" cy="18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 Type</a:t>
            </a:r>
            <a:endParaRPr sz="1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Type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size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type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Institutional context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750" y="1259400"/>
            <a:ext cx="1873250" cy="1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6321775" y="1326425"/>
            <a:ext cx="1864775" cy="1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CHARACTERISTICS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Effort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Pedagogical Model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2075" y="1259400"/>
            <a:ext cx="1693325" cy="20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8269100" y="1326425"/>
            <a:ext cx="1683100" cy="1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CHARACTERISTICS</a:t>
            </a:r>
            <a:endParaRPr sz="1333" b="1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Motivation</a:t>
            </a:r>
            <a:endParaRPr sz="1333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(GPA)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Skills/Knowledge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Attributes (e.g. age, sex etc.)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Styles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8075" y="3799400"/>
            <a:ext cx="5863150" cy="12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2935100" y="3866425"/>
            <a:ext cx="585645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PROCESSES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Amount and type of interaction/activity</a:t>
            </a:r>
            <a:endParaRPr sz="1333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and type of interaction/activity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vs. Collaborative learning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Perceived media sufficiency (richness, social presence/community)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5650" y="3048000"/>
            <a:ext cx="84650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4650" y="3291400"/>
            <a:ext cx="592650" cy="4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06750" y="3291400"/>
            <a:ext cx="772575" cy="5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2400" y="5916075"/>
            <a:ext cx="1174750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2472950" y="5983100"/>
            <a:ext cx="1162750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8825" y="5916075"/>
            <a:ext cx="1174750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3859375" y="5983100"/>
            <a:ext cx="1162750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Satisfaction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07000" y="5916075"/>
            <a:ext cx="1121825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5277550" y="5983100"/>
            <a:ext cx="1109825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Learning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08750" y="5916075"/>
            <a:ext cx="1121825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6575775" y="5983100"/>
            <a:ext cx="1115125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Satisfaction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68150" y="5916075"/>
            <a:ext cx="1386400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7794625" y="5983100"/>
            <a:ext cx="1420275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Effectiveness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86650" y="5069400"/>
            <a:ext cx="2211900" cy="8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56650" y="5079975"/>
            <a:ext cx="952500" cy="8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45650" y="5069400"/>
            <a:ext cx="95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98575" y="5090575"/>
            <a:ext cx="1344075" cy="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577400" y="5069400"/>
            <a:ext cx="2719900" cy="8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07000" y="3132650"/>
            <a:ext cx="84650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58750" y="1756825"/>
            <a:ext cx="12065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95775" y="1834425"/>
            <a:ext cx="947550" cy="80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(Moderator </a:t>
            </a: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variables)</a:t>
            </a: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58750" y="4042825"/>
            <a:ext cx="1375825" cy="9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94025" y="4120425"/>
            <a:ext cx="1104525" cy="89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(Mediator or Intervening variables)</a:t>
            </a: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58750" y="5905500"/>
            <a:ext cx="1291150" cy="8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195775" y="5983100"/>
            <a:ext cx="1014575" cy="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(Dependent variables</a:t>
            </a:r>
            <a:r>
              <a:rPr lang="en-US" sz="13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94950" y="6909150"/>
            <a:ext cx="8676900" cy="61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Input-Process-Output Model for Online Interaction Learning Theory</a:t>
            </a:r>
            <a:endParaRPr sz="177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(Adapted from Benbunan-Fich </a:t>
            </a:r>
            <a:r>
              <a:rPr lang="en-US" sz="1777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77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2005, p. 24) </a:t>
            </a:r>
            <a:endParaRPr sz="177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Theoretical Framework of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400" y="1259400"/>
            <a:ext cx="2645825" cy="20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580425" y="1326425"/>
            <a:ext cx="2639125" cy="1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 (Media Mix)</a:t>
            </a:r>
            <a:endParaRPr sz="1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 (Media Mix)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Time Dispersion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Geographical Dispersion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Functionality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Interface (Usability)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Reliability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 Bandwidth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750" y="1259400"/>
            <a:ext cx="1968500" cy="18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289775" y="1326425"/>
            <a:ext cx="1961775" cy="18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 Type</a:t>
            </a:r>
            <a:endParaRPr sz="1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Course Type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size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Subject type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Institutional context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750" y="1259400"/>
            <a:ext cx="1873250" cy="1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6321775" y="1326425"/>
            <a:ext cx="1864775" cy="1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 CHARACTERISTICS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Effort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Pedagogical Model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2075" y="1259400"/>
            <a:ext cx="1693325" cy="20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8269100" y="1326425"/>
            <a:ext cx="1683100" cy="1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CHARACTERISTICS</a:t>
            </a:r>
            <a:endParaRPr sz="1333" b="1" u="sng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Motivation</a:t>
            </a:r>
            <a:endParaRPr sz="1333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333"/>
              <a:buChar char="●"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Ability (GPA)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Skills/Knowledge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Attributes (e.g. age, sex etc.)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Styles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8075" y="3799400"/>
            <a:ext cx="5863150" cy="12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2935100" y="3866425"/>
            <a:ext cx="585645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PROCESSES</a:t>
            </a:r>
            <a:endParaRPr sz="1333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Amount and type of interaction/activity</a:t>
            </a:r>
            <a:endParaRPr sz="1333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and type of interaction/activity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vs. Collaborative learning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35466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Char char="●"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Perceived media sufficiency (richness, social presence/community)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5650" y="3048000"/>
            <a:ext cx="84650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4650" y="3291400"/>
            <a:ext cx="592650" cy="4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06750" y="3291400"/>
            <a:ext cx="772575" cy="5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02400" y="5916075"/>
            <a:ext cx="1174750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2472950" y="5983100"/>
            <a:ext cx="1162750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8825" y="5916075"/>
            <a:ext cx="1174750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3859375" y="5983100"/>
            <a:ext cx="1162750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DDDDD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Faculty Satisfaction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07000" y="5916075"/>
            <a:ext cx="1121825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5277550" y="5983100"/>
            <a:ext cx="1109825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Learning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08750" y="5916075"/>
            <a:ext cx="1121825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6575775" y="5983100"/>
            <a:ext cx="1115125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Satisfaction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68150" y="5916075"/>
            <a:ext cx="1386400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7794625" y="5983100"/>
            <a:ext cx="1420275" cy="7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Cost Effectiveness</a:t>
            </a:r>
            <a:endParaRPr sz="1333" b="1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86650" y="5069400"/>
            <a:ext cx="2211900" cy="8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56650" y="5079975"/>
            <a:ext cx="952500" cy="8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545650" y="5069400"/>
            <a:ext cx="95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98575" y="5090575"/>
            <a:ext cx="1344075" cy="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577400" y="5069400"/>
            <a:ext cx="2719900" cy="8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07000" y="3132650"/>
            <a:ext cx="84650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58750" y="1756825"/>
            <a:ext cx="12065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195775" y="1834425"/>
            <a:ext cx="947550" cy="80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(Moderator </a:t>
            </a: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variables)</a:t>
            </a: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58750" y="4042825"/>
            <a:ext cx="1375825" cy="9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194025" y="4120425"/>
            <a:ext cx="1104525" cy="89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(Mediator or Intervening variables)</a:t>
            </a:r>
            <a:endParaRPr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58750" y="5905500"/>
            <a:ext cx="1291150" cy="8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195775" y="5983100"/>
            <a:ext cx="1014575" cy="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(Dependent variables</a:t>
            </a:r>
            <a:r>
              <a:rPr lang="en-US" sz="1333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333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Theoretical Framework of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271625" y="1490475"/>
            <a:ext cx="9551800" cy="44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Case Study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Questionnaire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Email Interviews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Instructor's observation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Server log analysis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Grounded Theory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271625" y="1321150"/>
            <a:ext cx="9551800" cy="57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implementation was guided by Graham et al's (2001) adaptation of "Seven Principles for Good Practice in Undergraduate Education,"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Graham, C., Cagiltay, K., Byung-Ro, L., Craner, J., &amp; Duffy, T. M. (2001). Seven principles of effective teaching: A practical lens for evaluating online courses. </a:t>
            </a:r>
            <a:r>
              <a:rPr lang="en-US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Technology Source Archives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March/April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Retrieved July, 13, 2008, from </a:t>
            </a:r>
            <a:r>
              <a:rPr lang="en-US" sz="20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http://technologysource.org/article/seven_principles_of_effective_teaching</a:t>
            </a:r>
            <a:endParaRPr sz="2000" u="sng">
              <a:solidFill>
                <a:srgbClr val="009999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Conduct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325" y="5238750"/>
            <a:ext cx="2529400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271625" y="1236475"/>
            <a:ext cx="9551800" cy="587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Seven Principles of Good Practice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clear guidelines for interaction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 meaningful cooperation among students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should present course projects.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feedback and acknowledgment feedback.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Conduct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271625" y="1236475"/>
            <a:ext cx="9551800" cy="395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Seven Principles cont'd</a:t>
            </a:r>
            <a:endParaRPr sz="3111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deadlines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 diverse talents and ways of learning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challenging tasks, sample cases, and praise for quality work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Conduct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356300" y="1067150"/>
            <a:ext cx="9551800" cy="630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were expected to: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Read assigned texts and turn in weekly assignments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Take multiple choice quizzes every 2 weeks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Contribute to weekly discussions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Work on group and individual projects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Complete pre and post-course survey questionnaires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Conduct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ctrTitle"/>
          </p:nvPr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525625" y="1575150"/>
            <a:ext cx="9269575" cy="522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&amp; Context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 of the Study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 of the Study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based on findings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271625" y="1236475"/>
            <a:ext cx="9551800" cy="587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 Students registered in the first semester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second iteration of the course was held the subsequent semester, this time involving 25 students.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lessons learnt in the first round were implemented, resulting in a much higher completion rate (23 students) and greater student satisfaction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Conduct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134050" y="948950"/>
            <a:ext cx="9729950" cy="623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collaborative learning activities around group competitions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possible, make all learning activities gradable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Wherever possible, make learning interesting and fun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 alternatives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Recommendations Based on Lessons Learnt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181675" y="474475"/>
            <a:ext cx="9729950" cy="623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based on Lessons learnt</a:t>
            </a:r>
            <a:endParaRPr sz="3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642"/>
              </a:lnSpc>
              <a:spcBef>
                <a:spcPts val="281"/>
              </a:spcBef>
              <a:spcAft>
                <a:spcPts val="0"/>
              </a:spcAft>
              <a:buNone/>
            </a:pPr>
            <a:endParaRPr sz="1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flexible with deadlines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steps to discourage plagiarism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 other means of communicating with students e.g. texting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Technology access and availability as the bottom line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102300" y="305150"/>
            <a:ext cx="10031575" cy="666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based on Lessons learnt</a:t>
            </a:r>
            <a:endParaRPr sz="3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Technology access and availability as the bottom line.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98"/>
              </a:spcBef>
              <a:spcAft>
                <a:spcPts val="0"/>
              </a:spcAft>
              <a:buNone/>
            </a:pPr>
            <a:endParaRPr sz="1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Provide course documentation as downloadable PDFs 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156"/>
              </a:spcBef>
              <a:spcAft>
                <a:spcPts val="0"/>
              </a:spcAft>
              <a:buNone/>
            </a:pPr>
            <a:endParaRPr sz="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Make effective use of other (preferably free) third party resources to serve as back-ups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156"/>
              </a:spcBef>
              <a:spcAft>
                <a:spcPts val="0"/>
              </a:spcAft>
              <a:buNone/>
            </a:pPr>
            <a:endParaRPr sz="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As much as possible, avoid heavy multimedia applications 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102300" y="51150"/>
            <a:ext cx="9729950" cy="5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 based on Lessons learnt</a:t>
            </a:r>
            <a:endParaRPr sz="3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323"/>
              </a:spcBef>
              <a:spcAft>
                <a:spcPts val="0"/>
              </a:spcAft>
              <a:buNone/>
            </a:pPr>
            <a:endParaRPr sz="177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AutoNum type="arabicPeriod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Technology access and availability as the bottom line.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98"/>
              </a:spcBef>
              <a:spcAft>
                <a:spcPts val="0"/>
              </a:spcAft>
              <a:buNone/>
            </a:pPr>
            <a:endParaRPr sz="1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course resources including external web resources with a dial-up connection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312"/>
              </a:lnSpc>
              <a:spcBef>
                <a:spcPts val="156"/>
              </a:spcBef>
              <a:spcAft>
                <a:spcPts val="0"/>
              </a:spcAft>
              <a:buNone/>
            </a:pPr>
            <a:endParaRPr sz="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For asynchronous discussions, allow students the opportunity to keep contributing to "old" discussion topics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3319625" y="2591150"/>
            <a:ext cx="3173575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3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1325"/>
            <a:ext cx="10160000" cy="66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075" y="3630075"/>
            <a:ext cx="306915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/>
        </p:nvSpPr>
        <p:spPr>
          <a:xfrm>
            <a:off x="4674300" y="6739800"/>
            <a:ext cx="2411575" cy="3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Sub-Saharan Africa</a:t>
            </a:r>
            <a:endParaRPr sz="2000" b="1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610300" y="220475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Sub-Saharan Africa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50" y="507975"/>
            <a:ext cx="8466650" cy="7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000" y="5757325"/>
            <a:ext cx="8805325" cy="12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1118300" y="5808475"/>
            <a:ext cx="8676900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EAP = East Asia &amp; Pacific MNA = Middle East &amp; N. Africa</a:t>
            </a:r>
            <a:endParaRPr sz="2000" b="1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ECA = Europe &amp; Central Asia SAS = South Asia</a:t>
            </a:r>
            <a:endParaRPr sz="2000" b="1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666699"/>
                </a:solidFill>
                <a:latin typeface="Arial"/>
                <a:ea typeface="Arial"/>
                <a:cs typeface="Arial"/>
                <a:sym typeface="Arial"/>
              </a:rPr>
              <a:t>LAC = Latin America &amp; Caribbean SSA = Sub-Saharan Africa</a:t>
            </a:r>
            <a:endParaRPr sz="2000" b="1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694950" y="13580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Higher Education Crisis in SSA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525625" y="1659800"/>
            <a:ext cx="9015575" cy="49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Inadequate physical infrastructure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 drain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Inflexible (outdated) curricula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Dwindling financial resources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Politics &amp; Civil wars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HIV/Aids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694950" y="220475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Higher Education Crisis in SSA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525625" y="1151800"/>
            <a:ext cx="546135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Causes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440950" y="2083150"/>
            <a:ext cx="3427575" cy="8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Use ICTs in Schools -</a:t>
            </a:r>
            <a:endParaRPr sz="311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694950" y="220475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Higher Education Crisis in SSA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525625" y="1151800"/>
            <a:ext cx="546135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Probable Solution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650" y="1862650"/>
            <a:ext cx="49424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40950" y="2083150"/>
            <a:ext cx="2665575" cy="8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Online distance learning -</a:t>
            </a:r>
            <a:endParaRPr sz="311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94950" y="220475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Higher Education Crisis in SSA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25625" y="1151800"/>
            <a:ext cx="546135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Probable Solution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000" y="2031975"/>
            <a:ext cx="6265325" cy="5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56300" y="2083150"/>
            <a:ext cx="3681575" cy="352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5080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3111"/>
              <a:buNone/>
            </a:pPr>
            <a:r>
              <a:rPr lang="en-US" sz="311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digital divide: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5080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3% of people have access to internet in SSA as against a global average of 45% </a:t>
            </a: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94950" y="220475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Higher Education Crisis in SSA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25625" y="1151800"/>
            <a:ext cx="546135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But…</a:t>
            </a:r>
            <a:endParaRPr sz="3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325" y="2031975"/>
            <a:ext cx="5672650" cy="42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10300" y="1405800"/>
            <a:ext cx="8930900" cy="525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students in SSA perceive Collaborative Online Learning within their context?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main contributory factors to these perceptions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10300" y="305150"/>
            <a:ext cx="8761575" cy="7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Objectives of the Study</a:t>
            </a:r>
            <a:endParaRPr sz="3555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960</Words>
  <Application>Microsoft Office PowerPoint</Application>
  <PresentationFormat>Custom</PresentationFormat>
  <Paragraphs>236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Comic Sans MS</vt:lpstr>
      <vt:lpstr>Trebuchet MS</vt:lpstr>
      <vt:lpstr>Custom</vt:lpstr>
      <vt:lpstr>Strategies for Teaching Online Courses within the Sub-Saharan African Context: An Instructor's Recommendations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Teaching Online Courses within the Sub-Saharan African Context: An Instructor's Recommendations</dc:title>
  <dc:creator>Stephen Asunka</dc:creator>
  <cp:lastModifiedBy>Stephen Asunka</cp:lastModifiedBy>
  <cp:revision>2</cp:revision>
  <dcterms:modified xsi:type="dcterms:W3CDTF">2019-06-01T22:34:42Z</dcterms:modified>
</cp:coreProperties>
</file>