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6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10160000" cy="7620000"/>
  <p:notesSz cx="7620000" cy="10160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136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70250" y="762000"/>
            <a:ext cx="5080250" cy="3810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62000" y="4826000"/>
            <a:ext cx="6096000" cy="45720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79305378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i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 name="Google Shape;21;i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88582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i55: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i55: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4071576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i6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i6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977399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i67: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i67: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513049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i107: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i107: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930464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i113: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i113: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782035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i119: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i119: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633480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i125: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i125: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898846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i131: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i131: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863410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i137: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i137: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764641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i143: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i143: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795226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i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 name="Google Shape;28;i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1197626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i149: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i149: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282123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i155: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i155: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0934696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i161: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i161: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438790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i16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i16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103957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i17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i17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0529247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i178: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i178: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113311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i185: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i185: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948267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i19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i19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355884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i199: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i199: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9774245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i20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i20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912371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i1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 name="Google Shape;35;i1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355761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i213: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i213: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4592010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i219: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i219: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9480928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i22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i22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40564166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i233: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i233: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4968176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i24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i24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264413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i247: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i247: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3659512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i26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i26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486296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i277: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i277: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3061995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i29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i29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6380149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i305: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4" name="Google Shape;364;i305: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45428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i18: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 name="Google Shape;42;i18: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65258759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i32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0" name="Google Shape;380;i32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6307135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i335: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i335: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2227894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i35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i35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7803350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i369: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2" name="Google Shape;432;i369: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8992404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i37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0" name="Google Shape;440;i37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7253148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i383: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8" name="Google Shape;448;i383: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7503908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i39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i39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60233687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i429: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6" name="Google Shape;496;i429: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1205933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i436: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4" name="Google Shape;504;i436: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37051116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i443: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2" name="Google Shape;512;i443: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107404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i25: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 name="Google Shape;50;i25: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8236286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i45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0" name="Google Shape;520;i45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9921739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9"/>
        <p:cNvGrpSpPr/>
        <p:nvPr/>
      </p:nvGrpSpPr>
      <p:grpSpPr>
        <a:xfrm>
          <a:off x="0" y="0"/>
          <a:ext cx="0" cy="0"/>
          <a:chOff x="0" y="0"/>
          <a:chExt cx="0" cy="0"/>
        </a:xfrm>
      </p:grpSpPr>
      <p:sp>
        <p:nvSpPr>
          <p:cNvPr id="550" name="Google Shape;550;i480: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1" name="Google Shape;551;i480: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67756133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7"/>
        <p:cNvGrpSpPr/>
        <p:nvPr/>
      </p:nvGrpSpPr>
      <p:grpSpPr>
        <a:xfrm>
          <a:off x="0" y="0"/>
          <a:ext cx="0" cy="0"/>
          <a:chOff x="0" y="0"/>
          <a:chExt cx="0" cy="0"/>
        </a:xfrm>
      </p:grpSpPr>
      <p:sp>
        <p:nvSpPr>
          <p:cNvPr id="558" name="Google Shape;558;i487: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9" name="Google Shape;559;i487: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34183076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i494: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7" name="Google Shape;567;i494: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3503160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3"/>
        <p:cNvGrpSpPr/>
        <p:nvPr/>
      </p:nvGrpSpPr>
      <p:grpSpPr>
        <a:xfrm>
          <a:off x="0" y="0"/>
          <a:ext cx="0" cy="0"/>
          <a:chOff x="0" y="0"/>
          <a:chExt cx="0" cy="0"/>
        </a:xfrm>
      </p:grpSpPr>
      <p:sp>
        <p:nvSpPr>
          <p:cNvPr id="574" name="Google Shape;574;i501: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5" name="Google Shape;575;i501: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44310590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Google Shape;582;i508: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3" name="Google Shape;583;i508: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93240530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i515: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1" name="Google Shape;591;i515: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42921166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Google Shape;598;i522: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9" name="Google Shape;599;i522: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03402095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i529: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7" name="Google Shape;607;i529: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1714284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i31: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i31: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27686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i37: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i37: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94539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i43: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i43: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2468055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i49:notes"/>
          <p:cNvSpPr>
            <a:spLocks noGrp="1" noRot="1" noChangeAspect="1"/>
          </p:cNvSpPr>
          <p:nvPr>
            <p:ph type="sldImg" idx="2"/>
          </p:nvPr>
        </p:nvSpPr>
        <p:spPr>
          <a:xfrm>
            <a:off x="1270000" y="762000"/>
            <a:ext cx="5080000" cy="3810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i49:notes"/>
          <p:cNvSpPr txBox="1">
            <a:spLocks noGrp="1"/>
          </p:cNvSpPr>
          <p:nvPr>
            <p:ph type="body" idx="1"/>
          </p:nvPr>
        </p:nvSpPr>
        <p:spPr>
          <a:xfrm>
            <a:off x="762000" y="4826000"/>
            <a:ext cx="6096000" cy="457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466"/>
          </a:p>
        </p:txBody>
      </p:sp>
    </p:spTree>
    <p:extLst>
      <p:ext uri="{BB962C8B-B14F-4D97-AF65-F5344CB8AC3E}">
        <p14:creationId xmlns:p14="http://schemas.microsoft.com/office/powerpoint/2010/main" val="32102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
        <p:cNvGrpSpPr/>
        <p:nvPr/>
      </p:nvGrpSpPr>
      <p:grpSpPr>
        <a:xfrm>
          <a:off x="0" y="0"/>
          <a:ext cx="0" cy="0"/>
          <a:chOff x="0" y="0"/>
          <a:chExt cx="0" cy="0"/>
        </a:xfrm>
      </p:grpSpPr>
      <p:sp>
        <p:nvSpPr>
          <p:cNvPr id="8" name="Google Shape;8;p3"/>
          <p:cNvSpPr txBox="1">
            <a:spLocks noGrp="1"/>
          </p:cNvSpPr>
          <p:nvPr>
            <p:ph type="ctrTitle"/>
          </p:nvPr>
        </p:nvSpPr>
        <p:spPr>
          <a:xfrm>
            <a:off x="914400" y="3048000"/>
            <a:ext cx="8331200" cy="1219200"/>
          </a:xfrm>
          <a:prstGeom prst="rect">
            <a:avLst/>
          </a:prstGeom>
          <a:noFill/>
          <a:ln>
            <a:noFill/>
          </a:ln>
        </p:spPr>
        <p:txBody>
          <a:bodyPr spcFirstLastPara="1" wrap="square" lIns="91425" tIns="91425" rIns="91425" bIns="91425" anchor="t" anchorCtr="0"/>
          <a:lstStyle>
            <a:lvl1pPr lvl="0" algn="ctr">
              <a:spcBef>
                <a:spcPts val="0"/>
              </a:spcBef>
              <a:spcAft>
                <a:spcPts val="0"/>
              </a:spcAft>
              <a:buSzPts val="4800"/>
              <a:buChar char="●"/>
              <a:defRPr sz="4800"/>
            </a:lvl1pPr>
            <a:lvl2pPr lvl="1" algn="ctr">
              <a:spcBef>
                <a:spcPts val="0"/>
              </a:spcBef>
              <a:spcAft>
                <a:spcPts val="0"/>
              </a:spcAft>
              <a:buSzPts val="4800"/>
              <a:buChar char="○"/>
              <a:defRPr sz="4800"/>
            </a:lvl2pPr>
            <a:lvl3pPr lvl="2" algn="ctr">
              <a:spcBef>
                <a:spcPts val="0"/>
              </a:spcBef>
              <a:spcAft>
                <a:spcPts val="0"/>
              </a:spcAft>
              <a:buSzPts val="4800"/>
              <a:buChar char="■"/>
              <a:defRPr sz="4800"/>
            </a:lvl3pPr>
            <a:lvl4pPr lvl="3" algn="ctr">
              <a:spcBef>
                <a:spcPts val="0"/>
              </a:spcBef>
              <a:spcAft>
                <a:spcPts val="0"/>
              </a:spcAft>
              <a:buSzPts val="4800"/>
              <a:buChar char="●"/>
              <a:defRPr sz="4800"/>
            </a:lvl4pPr>
            <a:lvl5pPr lvl="4" algn="ctr">
              <a:spcBef>
                <a:spcPts val="0"/>
              </a:spcBef>
              <a:spcAft>
                <a:spcPts val="0"/>
              </a:spcAft>
              <a:buSzPts val="4800"/>
              <a:buChar char="○"/>
              <a:defRPr sz="4800"/>
            </a:lvl5pPr>
            <a:lvl6pPr lvl="5" algn="ctr">
              <a:spcBef>
                <a:spcPts val="0"/>
              </a:spcBef>
              <a:spcAft>
                <a:spcPts val="0"/>
              </a:spcAft>
              <a:buSzPts val="4800"/>
              <a:buChar char="■"/>
              <a:defRPr sz="4800"/>
            </a:lvl6pPr>
            <a:lvl7pPr lvl="6" algn="ctr">
              <a:spcBef>
                <a:spcPts val="0"/>
              </a:spcBef>
              <a:spcAft>
                <a:spcPts val="0"/>
              </a:spcAft>
              <a:buSzPts val="4800"/>
              <a:buChar char="●"/>
              <a:defRPr sz="4800"/>
            </a:lvl7pPr>
            <a:lvl8pPr lvl="7" algn="ctr">
              <a:spcBef>
                <a:spcPts val="0"/>
              </a:spcBef>
              <a:spcAft>
                <a:spcPts val="0"/>
              </a:spcAft>
              <a:buSzPts val="4800"/>
              <a:buChar char="○"/>
              <a:defRPr sz="4800"/>
            </a:lvl8pPr>
            <a:lvl9pPr lvl="8" algn="ctr">
              <a:spcBef>
                <a:spcPts val="0"/>
              </a:spcBef>
              <a:spcAft>
                <a:spcPts val="0"/>
              </a:spcAft>
              <a:buSzPts val="4800"/>
              <a:buChar char="■"/>
              <a:defRPr sz="4800"/>
            </a:lvl9pPr>
          </a:lstStyle>
          <a:p>
            <a:endParaRPr/>
          </a:p>
        </p:txBody>
      </p:sp>
      <p:sp>
        <p:nvSpPr>
          <p:cNvPr id="9" name="Google Shape;9;p3"/>
          <p:cNvSpPr txBox="1">
            <a:spLocks noGrp="1"/>
          </p:cNvSpPr>
          <p:nvPr>
            <p:ph type="subTitle" idx="1"/>
          </p:nvPr>
        </p:nvSpPr>
        <p:spPr>
          <a:xfrm>
            <a:off x="1828800" y="4572000"/>
            <a:ext cx="6502400" cy="914400"/>
          </a:xfrm>
          <a:prstGeom prst="rect">
            <a:avLst/>
          </a:prstGeom>
          <a:noFill/>
          <a:ln>
            <a:noFill/>
          </a:ln>
        </p:spPr>
        <p:txBody>
          <a:bodyPr spcFirstLastPara="1" wrap="square" lIns="91425" tIns="91425" rIns="91425" bIns="91425" anchor="t" anchorCtr="0"/>
          <a:lstStyle>
            <a:lvl1pPr lvl="0" algn="ctr">
              <a:spcBef>
                <a:spcPts val="0"/>
              </a:spcBef>
              <a:spcAft>
                <a:spcPts val="0"/>
              </a:spcAft>
              <a:buSzPts val="3200"/>
              <a:buChar char="●"/>
              <a:defRPr sz="3200"/>
            </a:lvl1pPr>
            <a:lvl2pPr lvl="1" algn="ctr">
              <a:spcBef>
                <a:spcPts val="0"/>
              </a:spcBef>
              <a:spcAft>
                <a:spcPts val="0"/>
              </a:spcAft>
              <a:buSzPts val="3200"/>
              <a:buChar char="○"/>
              <a:defRPr sz="3200"/>
            </a:lvl2pPr>
            <a:lvl3pPr lvl="2" algn="ctr">
              <a:spcBef>
                <a:spcPts val="0"/>
              </a:spcBef>
              <a:spcAft>
                <a:spcPts val="0"/>
              </a:spcAft>
              <a:buSzPts val="3200"/>
              <a:buChar char="■"/>
              <a:defRPr sz="3200"/>
            </a:lvl3pPr>
            <a:lvl4pPr lvl="3" algn="ctr">
              <a:spcBef>
                <a:spcPts val="0"/>
              </a:spcBef>
              <a:spcAft>
                <a:spcPts val="0"/>
              </a:spcAft>
              <a:buSzPts val="3200"/>
              <a:buChar char="●"/>
              <a:defRPr sz="3200"/>
            </a:lvl4pPr>
            <a:lvl5pPr lvl="4" algn="ctr">
              <a:spcBef>
                <a:spcPts val="0"/>
              </a:spcBef>
              <a:spcAft>
                <a:spcPts val="0"/>
              </a:spcAft>
              <a:buSzPts val="3200"/>
              <a:buChar char="○"/>
              <a:defRPr sz="3200"/>
            </a:lvl5pPr>
            <a:lvl6pPr lvl="5" algn="ctr">
              <a:spcBef>
                <a:spcPts val="0"/>
              </a:spcBef>
              <a:spcAft>
                <a:spcPts val="0"/>
              </a:spcAft>
              <a:buSzPts val="3200"/>
              <a:buChar char="■"/>
              <a:defRPr sz="3200"/>
            </a:lvl6pPr>
            <a:lvl7pPr lvl="6" algn="ctr">
              <a:spcBef>
                <a:spcPts val="0"/>
              </a:spcBef>
              <a:spcAft>
                <a:spcPts val="0"/>
              </a:spcAft>
              <a:buSzPts val="3200"/>
              <a:buChar char="●"/>
              <a:defRPr sz="3200"/>
            </a:lvl7pPr>
            <a:lvl8pPr lvl="7" algn="ctr">
              <a:spcBef>
                <a:spcPts val="0"/>
              </a:spcBef>
              <a:spcAft>
                <a:spcPts val="0"/>
              </a:spcAft>
              <a:buSzPts val="3200"/>
              <a:buChar char="○"/>
              <a:defRPr sz="3200"/>
            </a:lvl8pPr>
            <a:lvl9pPr lvl="8" algn="ctr">
              <a:spcBef>
                <a:spcPts val="0"/>
              </a:spcBef>
              <a:spcAft>
                <a:spcPts val="0"/>
              </a:spcAft>
              <a:buSzPts val="3200"/>
              <a:buChar char="■"/>
              <a:defRPr sz="3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
        <p:cNvGrpSpPr/>
        <p:nvPr/>
      </p:nvGrpSpPr>
      <p:grpSpPr>
        <a:xfrm>
          <a:off x="0" y="0"/>
          <a:ext cx="0" cy="0"/>
          <a:chOff x="0" y="0"/>
          <a:chExt cx="0" cy="0"/>
        </a:xfrm>
      </p:grpSpPr>
      <p:sp>
        <p:nvSpPr>
          <p:cNvPr id="11" name="Google Shape;11;p4"/>
          <p:cNvSpPr txBox="1">
            <a:spLocks noGrp="1"/>
          </p:cNvSpPr>
          <p:nvPr>
            <p:ph type="title"/>
          </p:nvPr>
        </p:nvSpPr>
        <p:spPr>
          <a:xfrm>
            <a:off x="304800" y="304800"/>
            <a:ext cx="9550400" cy="914400"/>
          </a:xfrm>
          <a:prstGeom prst="rect">
            <a:avLst/>
          </a:prstGeom>
          <a:noFill/>
          <a:ln>
            <a:noFill/>
          </a:ln>
        </p:spPr>
        <p:txBody>
          <a:bodyPr spcFirstLastPara="1" wrap="square" lIns="91425" tIns="91425" rIns="91425" bIns="91425" anchor="t" anchorCtr="0"/>
          <a:lstStyle>
            <a:lvl1pPr lvl="0">
              <a:spcBef>
                <a:spcPts val="0"/>
              </a:spcBef>
              <a:spcAft>
                <a:spcPts val="0"/>
              </a:spcAft>
              <a:buSzPts val="4267"/>
              <a:buChar char="●"/>
              <a:defRPr sz="4266"/>
            </a:lvl1pPr>
            <a:lvl2pPr lvl="1">
              <a:spcBef>
                <a:spcPts val="0"/>
              </a:spcBef>
              <a:spcAft>
                <a:spcPts val="0"/>
              </a:spcAft>
              <a:buSzPts val="4267"/>
              <a:buChar char="○"/>
              <a:defRPr sz="4266"/>
            </a:lvl2pPr>
            <a:lvl3pPr lvl="2">
              <a:spcBef>
                <a:spcPts val="0"/>
              </a:spcBef>
              <a:spcAft>
                <a:spcPts val="0"/>
              </a:spcAft>
              <a:buSzPts val="4267"/>
              <a:buChar char="■"/>
              <a:defRPr sz="4266"/>
            </a:lvl3pPr>
            <a:lvl4pPr lvl="3">
              <a:spcBef>
                <a:spcPts val="0"/>
              </a:spcBef>
              <a:spcAft>
                <a:spcPts val="0"/>
              </a:spcAft>
              <a:buSzPts val="4267"/>
              <a:buChar char="●"/>
              <a:defRPr sz="4266"/>
            </a:lvl4pPr>
            <a:lvl5pPr lvl="4">
              <a:spcBef>
                <a:spcPts val="0"/>
              </a:spcBef>
              <a:spcAft>
                <a:spcPts val="0"/>
              </a:spcAft>
              <a:buSzPts val="4267"/>
              <a:buChar char="○"/>
              <a:defRPr sz="4266"/>
            </a:lvl5pPr>
            <a:lvl6pPr lvl="5">
              <a:spcBef>
                <a:spcPts val="0"/>
              </a:spcBef>
              <a:spcAft>
                <a:spcPts val="0"/>
              </a:spcAft>
              <a:buSzPts val="4267"/>
              <a:buChar char="■"/>
              <a:defRPr sz="4266"/>
            </a:lvl6pPr>
            <a:lvl7pPr lvl="6">
              <a:spcBef>
                <a:spcPts val="0"/>
              </a:spcBef>
              <a:spcAft>
                <a:spcPts val="0"/>
              </a:spcAft>
              <a:buSzPts val="4267"/>
              <a:buChar char="●"/>
              <a:defRPr sz="4266"/>
            </a:lvl7pPr>
            <a:lvl8pPr lvl="7">
              <a:spcBef>
                <a:spcPts val="0"/>
              </a:spcBef>
              <a:spcAft>
                <a:spcPts val="0"/>
              </a:spcAft>
              <a:buSzPts val="4267"/>
              <a:buChar char="○"/>
              <a:defRPr sz="4266"/>
            </a:lvl8pPr>
            <a:lvl9pPr lvl="8">
              <a:spcBef>
                <a:spcPts val="0"/>
              </a:spcBef>
              <a:spcAft>
                <a:spcPts val="0"/>
              </a:spcAft>
              <a:buSzPts val="4267"/>
              <a:buChar char="■"/>
              <a:defRPr sz="4266"/>
            </a:lvl9pPr>
          </a:lstStyle>
          <a:p>
            <a:endParaRPr/>
          </a:p>
        </p:txBody>
      </p:sp>
      <p:sp>
        <p:nvSpPr>
          <p:cNvPr id="12" name="Google Shape;12;p4"/>
          <p:cNvSpPr txBox="1">
            <a:spLocks noGrp="1"/>
          </p:cNvSpPr>
          <p:nvPr>
            <p:ph type="body" idx="1"/>
          </p:nvPr>
        </p:nvSpPr>
        <p:spPr>
          <a:xfrm>
            <a:off x="304800" y="1828800"/>
            <a:ext cx="9550400" cy="5486400"/>
          </a:xfrm>
          <a:prstGeom prst="rect">
            <a:avLst/>
          </a:prstGeom>
          <a:noFill/>
          <a:ln>
            <a:noFill/>
          </a:ln>
        </p:spPr>
        <p:txBody>
          <a:bodyPr spcFirstLastPara="1" wrap="square" lIns="91425" tIns="91425" rIns="91425" bIns="91425" anchor="t" anchorCtr="0"/>
          <a:lstStyle>
            <a:lvl1pPr marL="457200" lvl="0" indent="-397933">
              <a:spcBef>
                <a:spcPts val="0"/>
              </a:spcBef>
              <a:spcAft>
                <a:spcPts val="0"/>
              </a:spcAft>
              <a:buSzPts val="2667"/>
              <a:buChar char="●"/>
              <a:defRPr sz="2666"/>
            </a:lvl1pPr>
            <a:lvl2pPr marL="914400" lvl="1" indent="-397933">
              <a:spcBef>
                <a:spcPts val="0"/>
              </a:spcBef>
              <a:spcAft>
                <a:spcPts val="0"/>
              </a:spcAft>
              <a:buSzPts val="2667"/>
              <a:buChar char="○"/>
              <a:defRPr sz="2666"/>
            </a:lvl2pPr>
            <a:lvl3pPr marL="1371600" lvl="2" indent="-397933">
              <a:spcBef>
                <a:spcPts val="0"/>
              </a:spcBef>
              <a:spcAft>
                <a:spcPts val="0"/>
              </a:spcAft>
              <a:buSzPts val="2667"/>
              <a:buChar char="■"/>
              <a:defRPr sz="2666"/>
            </a:lvl3pPr>
            <a:lvl4pPr marL="1828800" lvl="3" indent="-397933">
              <a:spcBef>
                <a:spcPts val="0"/>
              </a:spcBef>
              <a:spcAft>
                <a:spcPts val="0"/>
              </a:spcAft>
              <a:buSzPts val="2667"/>
              <a:buChar char="●"/>
              <a:defRPr sz="2666"/>
            </a:lvl4pPr>
            <a:lvl5pPr marL="2286000" lvl="4" indent="-397933">
              <a:spcBef>
                <a:spcPts val="0"/>
              </a:spcBef>
              <a:spcAft>
                <a:spcPts val="0"/>
              </a:spcAft>
              <a:buSzPts val="2667"/>
              <a:buChar char="○"/>
              <a:defRPr sz="2666"/>
            </a:lvl5pPr>
            <a:lvl6pPr marL="2743200" lvl="5" indent="-397933">
              <a:spcBef>
                <a:spcPts val="0"/>
              </a:spcBef>
              <a:spcAft>
                <a:spcPts val="0"/>
              </a:spcAft>
              <a:buSzPts val="2667"/>
              <a:buChar char="■"/>
              <a:defRPr sz="2666"/>
            </a:lvl6pPr>
            <a:lvl7pPr marL="3200400" lvl="6" indent="-397933">
              <a:spcBef>
                <a:spcPts val="0"/>
              </a:spcBef>
              <a:spcAft>
                <a:spcPts val="0"/>
              </a:spcAft>
              <a:buSzPts val="2667"/>
              <a:buChar char="●"/>
              <a:defRPr sz="2666"/>
            </a:lvl7pPr>
            <a:lvl8pPr marL="3657600" lvl="7" indent="-397933">
              <a:spcBef>
                <a:spcPts val="0"/>
              </a:spcBef>
              <a:spcAft>
                <a:spcPts val="0"/>
              </a:spcAft>
              <a:buSzPts val="2667"/>
              <a:buChar char="○"/>
              <a:defRPr sz="2666"/>
            </a:lvl8pPr>
            <a:lvl9pPr marL="4114800" lvl="8" indent="-397933">
              <a:spcBef>
                <a:spcPts val="0"/>
              </a:spcBef>
              <a:spcAft>
                <a:spcPts val="0"/>
              </a:spcAft>
              <a:buSzPts val="2667"/>
              <a:buChar char="■"/>
              <a:defRPr sz="2666"/>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304800" y="304800"/>
            <a:ext cx="9550400" cy="914400"/>
          </a:xfrm>
          <a:prstGeom prst="rect">
            <a:avLst/>
          </a:prstGeom>
          <a:noFill/>
          <a:ln>
            <a:noFill/>
          </a:ln>
        </p:spPr>
        <p:txBody>
          <a:bodyPr spcFirstLastPara="1" wrap="square" lIns="91425" tIns="91425" rIns="91425" bIns="91425" anchor="t" anchorCtr="0"/>
          <a:lstStyle>
            <a:lvl1pPr lvl="0">
              <a:spcBef>
                <a:spcPts val="0"/>
              </a:spcBef>
              <a:spcAft>
                <a:spcPts val="0"/>
              </a:spcAft>
              <a:buSzPts val="4267"/>
              <a:buChar char="●"/>
              <a:defRPr sz="4266"/>
            </a:lvl1pPr>
            <a:lvl2pPr lvl="1">
              <a:spcBef>
                <a:spcPts val="0"/>
              </a:spcBef>
              <a:spcAft>
                <a:spcPts val="0"/>
              </a:spcAft>
              <a:buSzPts val="4267"/>
              <a:buChar char="○"/>
              <a:defRPr sz="4266"/>
            </a:lvl2pPr>
            <a:lvl3pPr lvl="2">
              <a:spcBef>
                <a:spcPts val="0"/>
              </a:spcBef>
              <a:spcAft>
                <a:spcPts val="0"/>
              </a:spcAft>
              <a:buSzPts val="4267"/>
              <a:buChar char="■"/>
              <a:defRPr sz="4266"/>
            </a:lvl3pPr>
            <a:lvl4pPr lvl="3">
              <a:spcBef>
                <a:spcPts val="0"/>
              </a:spcBef>
              <a:spcAft>
                <a:spcPts val="0"/>
              </a:spcAft>
              <a:buSzPts val="4267"/>
              <a:buChar char="●"/>
              <a:defRPr sz="4266"/>
            </a:lvl4pPr>
            <a:lvl5pPr lvl="4">
              <a:spcBef>
                <a:spcPts val="0"/>
              </a:spcBef>
              <a:spcAft>
                <a:spcPts val="0"/>
              </a:spcAft>
              <a:buSzPts val="4267"/>
              <a:buChar char="○"/>
              <a:defRPr sz="4266"/>
            </a:lvl5pPr>
            <a:lvl6pPr lvl="5">
              <a:spcBef>
                <a:spcPts val="0"/>
              </a:spcBef>
              <a:spcAft>
                <a:spcPts val="0"/>
              </a:spcAft>
              <a:buSzPts val="4267"/>
              <a:buChar char="■"/>
              <a:defRPr sz="4266"/>
            </a:lvl6pPr>
            <a:lvl7pPr lvl="6">
              <a:spcBef>
                <a:spcPts val="0"/>
              </a:spcBef>
              <a:spcAft>
                <a:spcPts val="0"/>
              </a:spcAft>
              <a:buSzPts val="4267"/>
              <a:buChar char="●"/>
              <a:defRPr sz="4266"/>
            </a:lvl7pPr>
            <a:lvl8pPr lvl="7">
              <a:spcBef>
                <a:spcPts val="0"/>
              </a:spcBef>
              <a:spcAft>
                <a:spcPts val="0"/>
              </a:spcAft>
              <a:buSzPts val="4267"/>
              <a:buChar char="○"/>
              <a:defRPr sz="4266"/>
            </a:lvl8pPr>
            <a:lvl9pPr lvl="8">
              <a:spcBef>
                <a:spcPts val="0"/>
              </a:spcBef>
              <a:spcAft>
                <a:spcPts val="0"/>
              </a:spcAft>
              <a:buSzPts val="4267"/>
              <a:buChar char="■"/>
              <a:defRPr sz="4266"/>
            </a:lvl9pPr>
          </a:lstStyle>
          <a:p>
            <a:endParaRPr/>
          </a:p>
        </p:txBody>
      </p:sp>
      <p:sp>
        <p:nvSpPr>
          <p:cNvPr id="15" name="Google Shape;15;p5"/>
          <p:cNvSpPr txBox="1">
            <a:spLocks noGrp="1"/>
          </p:cNvSpPr>
          <p:nvPr>
            <p:ph type="body" idx="1"/>
          </p:nvPr>
        </p:nvSpPr>
        <p:spPr>
          <a:xfrm>
            <a:off x="304800" y="1828800"/>
            <a:ext cx="4470400" cy="5486400"/>
          </a:xfrm>
          <a:prstGeom prst="rect">
            <a:avLst/>
          </a:prstGeom>
          <a:noFill/>
          <a:ln>
            <a:noFill/>
          </a:ln>
        </p:spPr>
        <p:txBody>
          <a:bodyPr spcFirstLastPara="1" wrap="square" lIns="91425" tIns="91425" rIns="91425" bIns="91425" anchor="t" anchorCtr="0"/>
          <a:lstStyle>
            <a:lvl1pPr marL="457200" lvl="0" indent="-397933">
              <a:spcBef>
                <a:spcPts val="0"/>
              </a:spcBef>
              <a:spcAft>
                <a:spcPts val="0"/>
              </a:spcAft>
              <a:buSzPts val="2667"/>
              <a:buChar char="●"/>
              <a:defRPr sz="2666"/>
            </a:lvl1pPr>
            <a:lvl2pPr marL="914400" lvl="1" indent="-397933">
              <a:spcBef>
                <a:spcPts val="0"/>
              </a:spcBef>
              <a:spcAft>
                <a:spcPts val="0"/>
              </a:spcAft>
              <a:buSzPts val="2667"/>
              <a:buChar char="○"/>
              <a:defRPr sz="2666"/>
            </a:lvl2pPr>
            <a:lvl3pPr marL="1371600" lvl="2" indent="-397933">
              <a:spcBef>
                <a:spcPts val="0"/>
              </a:spcBef>
              <a:spcAft>
                <a:spcPts val="0"/>
              </a:spcAft>
              <a:buSzPts val="2667"/>
              <a:buChar char="■"/>
              <a:defRPr sz="2666"/>
            </a:lvl3pPr>
            <a:lvl4pPr marL="1828800" lvl="3" indent="-397933">
              <a:spcBef>
                <a:spcPts val="0"/>
              </a:spcBef>
              <a:spcAft>
                <a:spcPts val="0"/>
              </a:spcAft>
              <a:buSzPts val="2667"/>
              <a:buChar char="●"/>
              <a:defRPr sz="2666"/>
            </a:lvl4pPr>
            <a:lvl5pPr marL="2286000" lvl="4" indent="-397933">
              <a:spcBef>
                <a:spcPts val="0"/>
              </a:spcBef>
              <a:spcAft>
                <a:spcPts val="0"/>
              </a:spcAft>
              <a:buSzPts val="2667"/>
              <a:buChar char="○"/>
              <a:defRPr sz="2666"/>
            </a:lvl5pPr>
            <a:lvl6pPr marL="2743200" lvl="5" indent="-397933">
              <a:spcBef>
                <a:spcPts val="0"/>
              </a:spcBef>
              <a:spcAft>
                <a:spcPts val="0"/>
              </a:spcAft>
              <a:buSzPts val="2667"/>
              <a:buChar char="■"/>
              <a:defRPr sz="2666"/>
            </a:lvl6pPr>
            <a:lvl7pPr marL="3200400" lvl="6" indent="-397933">
              <a:spcBef>
                <a:spcPts val="0"/>
              </a:spcBef>
              <a:spcAft>
                <a:spcPts val="0"/>
              </a:spcAft>
              <a:buSzPts val="2667"/>
              <a:buChar char="●"/>
              <a:defRPr sz="2666"/>
            </a:lvl7pPr>
            <a:lvl8pPr marL="3657600" lvl="7" indent="-397933">
              <a:spcBef>
                <a:spcPts val="0"/>
              </a:spcBef>
              <a:spcAft>
                <a:spcPts val="0"/>
              </a:spcAft>
              <a:buSzPts val="2667"/>
              <a:buChar char="○"/>
              <a:defRPr sz="2666"/>
            </a:lvl8pPr>
            <a:lvl9pPr marL="4114800" lvl="8" indent="-397933">
              <a:spcBef>
                <a:spcPts val="0"/>
              </a:spcBef>
              <a:spcAft>
                <a:spcPts val="0"/>
              </a:spcAft>
              <a:buSzPts val="2667"/>
              <a:buChar char="■"/>
              <a:defRPr sz="2666"/>
            </a:lvl9pPr>
          </a:lstStyle>
          <a:p>
            <a:endParaRPr/>
          </a:p>
        </p:txBody>
      </p:sp>
      <p:sp>
        <p:nvSpPr>
          <p:cNvPr id="16" name="Google Shape;16;p5"/>
          <p:cNvSpPr txBox="1">
            <a:spLocks noGrp="1"/>
          </p:cNvSpPr>
          <p:nvPr>
            <p:ph type="body" idx="2"/>
          </p:nvPr>
        </p:nvSpPr>
        <p:spPr>
          <a:xfrm>
            <a:off x="5384800" y="1828800"/>
            <a:ext cx="4470400" cy="5486400"/>
          </a:xfrm>
          <a:prstGeom prst="rect">
            <a:avLst/>
          </a:prstGeom>
          <a:noFill/>
          <a:ln>
            <a:noFill/>
          </a:ln>
        </p:spPr>
        <p:txBody>
          <a:bodyPr spcFirstLastPara="1" wrap="square" lIns="91425" tIns="91425" rIns="91425" bIns="91425" anchor="t" anchorCtr="0"/>
          <a:lstStyle>
            <a:lvl1pPr marL="457200" lvl="0" indent="-397933">
              <a:spcBef>
                <a:spcPts val="0"/>
              </a:spcBef>
              <a:spcAft>
                <a:spcPts val="0"/>
              </a:spcAft>
              <a:buSzPts val="2667"/>
              <a:buChar char="●"/>
              <a:defRPr sz="2666"/>
            </a:lvl1pPr>
            <a:lvl2pPr marL="914400" lvl="1" indent="-397933">
              <a:spcBef>
                <a:spcPts val="0"/>
              </a:spcBef>
              <a:spcAft>
                <a:spcPts val="0"/>
              </a:spcAft>
              <a:buSzPts val="2667"/>
              <a:buChar char="○"/>
              <a:defRPr sz="2666"/>
            </a:lvl2pPr>
            <a:lvl3pPr marL="1371600" lvl="2" indent="-397933">
              <a:spcBef>
                <a:spcPts val="0"/>
              </a:spcBef>
              <a:spcAft>
                <a:spcPts val="0"/>
              </a:spcAft>
              <a:buSzPts val="2667"/>
              <a:buChar char="■"/>
              <a:defRPr sz="2666"/>
            </a:lvl3pPr>
            <a:lvl4pPr marL="1828800" lvl="3" indent="-397933">
              <a:spcBef>
                <a:spcPts val="0"/>
              </a:spcBef>
              <a:spcAft>
                <a:spcPts val="0"/>
              </a:spcAft>
              <a:buSzPts val="2667"/>
              <a:buChar char="●"/>
              <a:defRPr sz="2666"/>
            </a:lvl4pPr>
            <a:lvl5pPr marL="2286000" lvl="4" indent="-397933">
              <a:spcBef>
                <a:spcPts val="0"/>
              </a:spcBef>
              <a:spcAft>
                <a:spcPts val="0"/>
              </a:spcAft>
              <a:buSzPts val="2667"/>
              <a:buChar char="○"/>
              <a:defRPr sz="2666"/>
            </a:lvl5pPr>
            <a:lvl6pPr marL="2743200" lvl="5" indent="-397933">
              <a:spcBef>
                <a:spcPts val="0"/>
              </a:spcBef>
              <a:spcAft>
                <a:spcPts val="0"/>
              </a:spcAft>
              <a:buSzPts val="2667"/>
              <a:buChar char="■"/>
              <a:defRPr sz="2666"/>
            </a:lvl6pPr>
            <a:lvl7pPr marL="3200400" lvl="6" indent="-397933">
              <a:spcBef>
                <a:spcPts val="0"/>
              </a:spcBef>
              <a:spcAft>
                <a:spcPts val="0"/>
              </a:spcAft>
              <a:buSzPts val="2667"/>
              <a:buChar char="●"/>
              <a:defRPr sz="2666"/>
            </a:lvl7pPr>
            <a:lvl8pPr marL="3657600" lvl="7" indent="-397933">
              <a:spcBef>
                <a:spcPts val="0"/>
              </a:spcBef>
              <a:spcAft>
                <a:spcPts val="0"/>
              </a:spcAft>
              <a:buSzPts val="2667"/>
              <a:buChar char="○"/>
              <a:defRPr sz="2666"/>
            </a:lvl8pPr>
            <a:lvl9pPr marL="4114800" lvl="8" indent="-397933">
              <a:spcBef>
                <a:spcPts val="0"/>
              </a:spcBef>
              <a:spcAft>
                <a:spcPts val="0"/>
              </a:spcAft>
              <a:buSzPts val="2667"/>
              <a:buChar char="■"/>
              <a:defRPr sz="2666"/>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7"/>
        <p:cNvGrpSpPr/>
        <p:nvPr/>
      </p:nvGrpSpPr>
      <p:grpSpPr>
        <a:xfrm>
          <a:off x="0" y="0"/>
          <a:ext cx="0" cy="0"/>
          <a:chOff x="0" y="0"/>
          <a:chExt cx="0" cy="0"/>
        </a:xfrm>
      </p:grpSpPr>
      <p:sp>
        <p:nvSpPr>
          <p:cNvPr id="18" name="Google Shape;18;p6"/>
          <p:cNvSpPr txBox="1">
            <a:spLocks noGrp="1"/>
          </p:cNvSpPr>
          <p:nvPr>
            <p:ph type="body" idx="1"/>
          </p:nvPr>
        </p:nvSpPr>
        <p:spPr>
          <a:xfrm>
            <a:off x="304800" y="6705600"/>
            <a:ext cx="9550400" cy="609600"/>
          </a:xfrm>
          <a:prstGeom prst="rect">
            <a:avLst/>
          </a:prstGeom>
          <a:noFill/>
          <a:ln>
            <a:noFill/>
          </a:ln>
        </p:spPr>
        <p:txBody>
          <a:bodyPr spcFirstLastPara="1" wrap="square" lIns="91425" tIns="91425" rIns="91425" bIns="91425" anchor="t" anchorCtr="0"/>
          <a:lstStyle>
            <a:lvl1pPr marL="457200" lvl="0" indent="-431800" algn="ctr">
              <a:spcBef>
                <a:spcPts val="0"/>
              </a:spcBef>
              <a:spcAft>
                <a:spcPts val="0"/>
              </a:spcAft>
              <a:buSzPts val="3200"/>
              <a:buChar char="●"/>
              <a:defRPr sz="3200"/>
            </a:lvl1pPr>
            <a:lvl2pPr marL="914400" lvl="1" indent="-431800" algn="ctr">
              <a:spcBef>
                <a:spcPts val="0"/>
              </a:spcBef>
              <a:spcAft>
                <a:spcPts val="0"/>
              </a:spcAft>
              <a:buSzPts val="3200"/>
              <a:buChar char="○"/>
              <a:defRPr sz="3200"/>
            </a:lvl2pPr>
            <a:lvl3pPr marL="1371600" lvl="2" indent="-431800" algn="ctr">
              <a:spcBef>
                <a:spcPts val="0"/>
              </a:spcBef>
              <a:spcAft>
                <a:spcPts val="0"/>
              </a:spcAft>
              <a:buSzPts val="3200"/>
              <a:buChar char="■"/>
              <a:defRPr sz="3200"/>
            </a:lvl3pPr>
            <a:lvl4pPr marL="1828800" lvl="3" indent="-431800" algn="ctr">
              <a:spcBef>
                <a:spcPts val="0"/>
              </a:spcBef>
              <a:spcAft>
                <a:spcPts val="0"/>
              </a:spcAft>
              <a:buSzPts val="3200"/>
              <a:buChar char="●"/>
              <a:defRPr sz="3200"/>
            </a:lvl4pPr>
            <a:lvl5pPr marL="2286000" lvl="4" indent="-431800" algn="ctr">
              <a:spcBef>
                <a:spcPts val="0"/>
              </a:spcBef>
              <a:spcAft>
                <a:spcPts val="0"/>
              </a:spcAft>
              <a:buSzPts val="3200"/>
              <a:buChar char="○"/>
              <a:defRPr sz="3200"/>
            </a:lvl5pPr>
            <a:lvl6pPr marL="2743200" lvl="5" indent="-431800" algn="ctr">
              <a:spcBef>
                <a:spcPts val="0"/>
              </a:spcBef>
              <a:spcAft>
                <a:spcPts val="0"/>
              </a:spcAft>
              <a:buSzPts val="3200"/>
              <a:buChar char="■"/>
              <a:defRPr sz="3200"/>
            </a:lvl6pPr>
            <a:lvl7pPr marL="3200400" lvl="6" indent="-431800" algn="ctr">
              <a:spcBef>
                <a:spcPts val="0"/>
              </a:spcBef>
              <a:spcAft>
                <a:spcPts val="0"/>
              </a:spcAft>
              <a:buSzPts val="3200"/>
              <a:buChar char="●"/>
              <a:defRPr sz="3200"/>
            </a:lvl7pPr>
            <a:lvl8pPr marL="3657600" lvl="7" indent="-431800" algn="ctr">
              <a:spcBef>
                <a:spcPts val="0"/>
              </a:spcBef>
              <a:spcAft>
                <a:spcPts val="0"/>
              </a:spcAft>
              <a:buSzPts val="3200"/>
              <a:buChar char="○"/>
              <a:defRPr sz="3200"/>
            </a:lvl8pPr>
            <a:lvl9pPr marL="4114800" lvl="8" indent="-431800" algn="ctr">
              <a:spcBef>
                <a:spcPts val="0"/>
              </a:spcBef>
              <a:spcAft>
                <a:spcPts val="0"/>
              </a:spcAft>
              <a:buSzPts val="3200"/>
              <a:buChar char="■"/>
              <a:defRPr sz="3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2.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regentghana.net/"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www.claroline.net/"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go.worldbank.org/ITABCOGIV1"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Google Shape;23;p7"/>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4" name="Google Shape;24;p7"/>
          <p:cNvSpPr txBox="1">
            <a:spLocks noGrp="1"/>
          </p:cNvSpPr>
          <p:nvPr>
            <p:ph type="ctrTitle"/>
          </p:nvPr>
        </p:nvSpPr>
        <p:spPr>
          <a:xfrm>
            <a:off x="677325" y="338650"/>
            <a:ext cx="8796850" cy="3970850"/>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a:solidFill>
                  <a:srgbClr val="000000"/>
                </a:solidFill>
                <a:latin typeface="Trebuchet MS"/>
                <a:ea typeface="Trebuchet MS"/>
                <a:cs typeface="Trebuchet MS"/>
                <a:sym typeface="Trebuchet MS"/>
              </a:rPr>
              <a:t/>
            </a:r>
            <a:br>
              <a:rPr lang="en-US" sz="3111">
                <a:solidFill>
                  <a:srgbClr val="000000"/>
                </a:solidFill>
                <a:latin typeface="Trebuchet MS"/>
                <a:ea typeface="Trebuchet MS"/>
                <a:cs typeface="Trebuchet MS"/>
                <a:sym typeface="Trebuchet MS"/>
              </a:rPr>
            </a:br>
            <a:r>
              <a:rPr lang="en-US" sz="3111">
                <a:solidFill>
                  <a:srgbClr val="000000"/>
                </a:solidFill>
                <a:latin typeface="Trebuchet MS"/>
                <a:ea typeface="Trebuchet MS"/>
                <a:cs typeface="Trebuchet MS"/>
                <a:sym typeface="Trebuchet MS"/>
              </a:rPr>
              <a:t>Online Learning in Higher Education in </a:t>
            </a:r>
            <a:br>
              <a:rPr lang="en-US" sz="3111">
                <a:solidFill>
                  <a:srgbClr val="000000"/>
                </a:solidFill>
                <a:latin typeface="Trebuchet MS"/>
                <a:ea typeface="Trebuchet MS"/>
                <a:cs typeface="Trebuchet MS"/>
                <a:sym typeface="Trebuchet MS"/>
              </a:rPr>
            </a:br>
            <a:r>
              <a:rPr lang="en-US" sz="3111">
                <a:solidFill>
                  <a:srgbClr val="000000"/>
                </a:solidFill>
                <a:latin typeface="Trebuchet MS"/>
                <a:ea typeface="Trebuchet MS"/>
                <a:cs typeface="Trebuchet MS"/>
                <a:sym typeface="Trebuchet MS"/>
              </a:rPr>
              <a:t>Sub-Saharan Africa: </a:t>
            </a:r>
            <a:br>
              <a:rPr lang="en-US" sz="3111">
                <a:solidFill>
                  <a:srgbClr val="000000"/>
                </a:solidFill>
                <a:latin typeface="Trebuchet MS"/>
                <a:ea typeface="Trebuchet MS"/>
                <a:cs typeface="Trebuchet MS"/>
                <a:sym typeface="Trebuchet MS"/>
              </a:rPr>
            </a:br>
            <a:r>
              <a:rPr lang="en-US" sz="3111">
                <a:solidFill>
                  <a:srgbClr val="000000"/>
                </a:solidFill>
                <a:latin typeface="Trebuchet MS"/>
                <a:ea typeface="Trebuchet MS"/>
                <a:cs typeface="Trebuchet MS"/>
                <a:sym typeface="Trebuchet MS"/>
              </a:rPr>
              <a:t/>
            </a:r>
            <a:br>
              <a:rPr lang="en-US" sz="3111">
                <a:solidFill>
                  <a:srgbClr val="000000"/>
                </a:solidFill>
                <a:latin typeface="Trebuchet MS"/>
                <a:ea typeface="Trebuchet MS"/>
                <a:cs typeface="Trebuchet MS"/>
                <a:sym typeface="Trebuchet MS"/>
              </a:rPr>
            </a:br>
            <a:r>
              <a:rPr lang="en-US" sz="3111">
                <a:solidFill>
                  <a:srgbClr val="000000"/>
                </a:solidFill>
                <a:latin typeface="Trebuchet MS"/>
                <a:ea typeface="Trebuchet MS"/>
                <a:cs typeface="Trebuchet MS"/>
                <a:sym typeface="Trebuchet MS"/>
              </a:rPr>
              <a:t/>
            </a:r>
            <a:br>
              <a:rPr lang="en-US" sz="3111">
                <a:solidFill>
                  <a:srgbClr val="000000"/>
                </a:solidFill>
                <a:latin typeface="Trebuchet MS"/>
                <a:ea typeface="Trebuchet MS"/>
                <a:cs typeface="Trebuchet MS"/>
                <a:sym typeface="Trebuchet MS"/>
              </a:rPr>
            </a:br>
            <a:r>
              <a:rPr lang="en-US" sz="3111">
                <a:solidFill>
                  <a:srgbClr val="000000"/>
                </a:solidFill>
                <a:latin typeface="Trebuchet MS"/>
                <a:ea typeface="Trebuchet MS"/>
                <a:cs typeface="Trebuchet MS"/>
                <a:sym typeface="Trebuchet MS"/>
              </a:rPr>
              <a:t/>
            </a:r>
            <a:br>
              <a:rPr lang="en-US" sz="3111">
                <a:solidFill>
                  <a:srgbClr val="000000"/>
                </a:solidFill>
                <a:latin typeface="Trebuchet MS"/>
                <a:ea typeface="Trebuchet MS"/>
                <a:cs typeface="Trebuchet MS"/>
                <a:sym typeface="Trebuchet MS"/>
              </a:rPr>
            </a:br>
            <a:r>
              <a:rPr lang="en-US" sz="2444">
                <a:solidFill>
                  <a:srgbClr val="000000"/>
                </a:solidFill>
                <a:latin typeface="Trebuchet MS"/>
                <a:ea typeface="Trebuchet MS"/>
                <a:cs typeface="Trebuchet MS"/>
                <a:sym typeface="Trebuchet MS"/>
              </a:rPr>
              <a:t>Ghanaian University Students' Experiences and Perceptions</a:t>
            </a:r>
            <a:r>
              <a:rPr lang="en-US" sz="3111">
                <a:solidFill>
                  <a:srgbClr val="000000"/>
                </a:solidFill>
                <a:latin typeface="Trebuchet MS"/>
                <a:ea typeface="Trebuchet MS"/>
                <a:cs typeface="Trebuchet MS"/>
                <a:sym typeface="Trebuchet MS"/>
              </a:rPr>
              <a:t> </a:t>
            </a:r>
            <a:endParaRPr sz="3111">
              <a:solidFill>
                <a:srgbClr val="000000"/>
              </a:solidFill>
              <a:latin typeface="Trebuchet MS"/>
              <a:ea typeface="Trebuchet MS"/>
              <a:cs typeface="Trebuchet MS"/>
              <a:sym typeface="Trebuchet MS"/>
            </a:endParaRPr>
          </a:p>
        </p:txBody>
      </p:sp>
      <p:sp>
        <p:nvSpPr>
          <p:cNvPr id="25" name="Google Shape;25;p7"/>
          <p:cNvSpPr txBox="1"/>
          <p:nvPr/>
        </p:nvSpPr>
        <p:spPr>
          <a:xfrm>
            <a:off x="1118300" y="5215800"/>
            <a:ext cx="8168900" cy="1515525"/>
          </a:xfrm>
          <a:prstGeom prst="rect">
            <a:avLst/>
          </a:prstGeom>
          <a:noFill/>
          <a:ln>
            <a:noFill/>
          </a:ln>
        </p:spPr>
        <p:txBody>
          <a:bodyPr spcFirstLastPara="1" wrap="square" lIns="38100" tIns="38100" rIns="38100" bIns="38100" anchor="t" anchorCtr="0">
            <a:noAutofit/>
          </a:bodyPr>
          <a:lstStyle/>
          <a:p>
            <a:pPr marL="0" marR="0" lvl="0" indent="0" algn="ctr" rtl="0">
              <a:lnSpc>
                <a:spcPct val="100000"/>
              </a:lnSpc>
              <a:spcBef>
                <a:spcPts val="0"/>
              </a:spcBef>
              <a:spcAft>
                <a:spcPts val="0"/>
              </a:spcAft>
              <a:buNone/>
            </a:pPr>
            <a:r>
              <a:rPr lang="en-US" sz="2222" b="1">
                <a:solidFill>
                  <a:srgbClr val="000000"/>
                </a:solidFill>
                <a:latin typeface="Trebuchet MS"/>
                <a:ea typeface="Trebuchet MS"/>
                <a:cs typeface="Trebuchet MS"/>
                <a:sym typeface="Trebuchet MS"/>
              </a:rPr>
              <a:t>Stephen Asunka</a:t>
            </a:r>
            <a:endParaRPr sz="2222" b="1">
              <a:solidFill>
                <a:srgbClr val="000000"/>
              </a:solidFill>
              <a:latin typeface="Trebuchet MS"/>
              <a:ea typeface="Trebuchet MS"/>
              <a:cs typeface="Trebuchet MS"/>
              <a:sym typeface="Trebuchet MS"/>
            </a:endParaRPr>
          </a:p>
          <a:p>
            <a:pPr marL="0" marR="0" lvl="0" indent="0" algn="ctr" rtl="0">
              <a:lnSpc>
                <a:spcPct val="100000"/>
              </a:lnSpc>
              <a:spcBef>
                <a:spcPts val="802"/>
              </a:spcBef>
              <a:spcAft>
                <a:spcPts val="0"/>
              </a:spcAft>
              <a:buNone/>
            </a:pPr>
            <a:r>
              <a:rPr lang="en-US" sz="1777" b="1">
                <a:solidFill>
                  <a:srgbClr val="000000"/>
                </a:solidFill>
                <a:latin typeface="Trebuchet MS"/>
                <a:ea typeface="Trebuchet MS"/>
                <a:cs typeface="Trebuchet MS"/>
                <a:sym typeface="Trebuchet MS"/>
              </a:rPr>
              <a:t>(Ed.D. Candidate)</a:t>
            </a:r>
            <a:endParaRPr sz="1777" b="1">
              <a:solidFill>
                <a:srgbClr val="000000"/>
              </a:solidFill>
              <a:latin typeface="Trebuchet MS"/>
              <a:ea typeface="Trebuchet MS"/>
              <a:cs typeface="Trebuchet MS"/>
              <a:sym typeface="Trebuchet MS"/>
            </a:endParaRPr>
          </a:p>
          <a:p>
            <a:pPr marL="0" marR="0" lvl="0" indent="0" algn="ctr" rtl="0">
              <a:lnSpc>
                <a:spcPct val="100000"/>
              </a:lnSpc>
              <a:spcBef>
                <a:spcPts val="802"/>
              </a:spcBef>
              <a:spcAft>
                <a:spcPts val="0"/>
              </a:spcAft>
              <a:buNone/>
            </a:pPr>
            <a:r>
              <a:rPr lang="en-US" sz="1777" b="1">
                <a:solidFill>
                  <a:srgbClr val="000000"/>
                </a:solidFill>
                <a:latin typeface="Arial"/>
                <a:ea typeface="Arial"/>
                <a:cs typeface="Arial"/>
                <a:sym typeface="Arial"/>
              </a:rPr>
              <a:t>Program in Computing, Communication and Technology in Education</a:t>
            </a:r>
            <a:endParaRPr sz="1777" b="1">
              <a:solidFill>
                <a:srgbClr val="000000"/>
              </a:solidFill>
              <a:latin typeface="Arial"/>
              <a:ea typeface="Arial"/>
              <a:cs typeface="Arial"/>
              <a:sym typeface="Arial"/>
            </a:endParaRPr>
          </a:p>
          <a:p>
            <a:pPr marL="0" marR="0" lvl="0" indent="0" algn="ctr" rtl="0">
              <a:lnSpc>
                <a:spcPct val="100000"/>
              </a:lnSpc>
              <a:spcBef>
                <a:spcPts val="802"/>
              </a:spcBef>
              <a:spcAft>
                <a:spcPts val="0"/>
              </a:spcAft>
              <a:buNone/>
            </a:pPr>
            <a:r>
              <a:rPr lang="en-US" sz="1777" b="1">
                <a:solidFill>
                  <a:srgbClr val="000000"/>
                </a:solidFill>
                <a:latin typeface="Arial"/>
                <a:ea typeface="Arial"/>
                <a:cs typeface="Arial"/>
                <a:sym typeface="Arial"/>
              </a:rPr>
              <a:t>Department of Mathematics, Science &amp; Technology</a:t>
            </a:r>
            <a:endParaRPr sz="1777" b="1">
              <a:solidFill>
                <a:srgbClr val="000000"/>
              </a:solidFill>
              <a:latin typeface="Arial"/>
              <a:ea typeface="Arial"/>
              <a:cs typeface="Arial"/>
              <a:sym typeface="Arial"/>
            </a:endParaRPr>
          </a:p>
          <a:p>
            <a:pPr marL="0" marR="0" lvl="0" indent="0" algn="ctr" rtl="0">
              <a:lnSpc>
                <a:spcPct val="100000"/>
              </a:lnSpc>
              <a:spcBef>
                <a:spcPts val="802"/>
              </a:spcBef>
              <a:spcAft>
                <a:spcPts val="0"/>
              </a:spcAft>
              <a:buNone/>
            </a:pPr>
            <a:r>
              <a:rPr lang="en-US" sz="1777" b="1">
                <a:solidFill>
                  <a:srgbClr val="000000"/>
                </a:solidFill>
                <a:latin typeface="Arial"/>
                <a:ea typeface="Arial"/>
                <a:cs typeface="Arial"/>
                <a:sym typeface="Arial"/>
              </a:rPr>
              <a:t>Teachers College, Columbia University</a:t>
            </a:r>
            <a:endParaRPr sz="1777" b="1">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6"/>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88" name="Google Shape;88;p16"/>
          <p:cNvSpPr txBox="1"/>
          <p:nvPr/>
        </p:nvSpPr>
        <p:spPr>
          <a:xfrm>
            <a:off x="779625" y="3014475"/>
            <a:ext cx="8846250" cy="598300"/>
          </a:xfrm>
          <a:prstGeom prst="rect">
            <a:avLst/>
          </a:prstGeom>
          <a:noFill/>
          <a:ln>
            <a:noFill/>
          </a:ln>
        </p:spPr>
        <p:txBody>
          <a:bodyPr spcFirstLastPara="1" wrap="square" lIns="38100" tIns="38100" rIns="38100" bIns="38100" anchor="t" anchorCtr="0">
            <a:noAutofit/>
          </a:bodyPr>
          <a:lstStyle/>
          <a:p>
            <a:pPr marL="0" marR="0" lvl="0" indent="0" algn="ctr" rtl="0">
              <a:lnSpc>
                <a:spcPct val="132142"/>
              </a:lnSpc>
              <a:spcBef>
                <a:spcPts val="0"/>
              </a:spcBef>
              <a:spcAft>
                <a:spcPts val="0"/>
              </a:spcAft>
              <a:buNone/>
            </a:pPr>
            <a:r>
              <a:rPr lang="en-US" sz="3111">
                <a:solidFill>
                  <a:srgbClr val="000000"/>
                </a:solidFill>
                <a:latin typeface="Trebuchet MS"/>
                <a:ea typeface="Trebuchet MS"/>
                <a:cs typeface="Trebuchet MS"/>
                <a:sym typeface="Trebuchet MS"/>
              </a:rPr>
              <a:t>Literature Review</a:t>
            </a:r>
            <a:endParaRPr sz="3111">
              <a:solidFill>
                <a:srgbClr val="000000"/>
              </a:solidFill>
              <a:latin typeface="Trebuchet MS"/>
              <a:ea typeface="Trebuchet MS"/>
              <a:cs typeface="Trebuchet MS"/>
              <a:sym typeface="Trebuchet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7"/>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94" name="Google Shape;94;p17"/>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95" name="Google Shape;95;p17"/>
          <p:cNvSpPr txBox="1"/>
          <p:nvPr/>
        </p:nvSpPr>
        <p:spPr>
          <a:xfrm>
            <a:off x="779625" y="1236475"/>
            <a:ext cx="6729575"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Theoretical Perspective &amp; Research Model</a:t>
            </a:r>
            <a:endParaRPr sz="2666" i="1">
              <a:solidFill>
                <a:srgbClr val="CC00CC"/>
              </a:solidFill>
              <a:latin typeface="Trebuchet MS"/>
              <a:ea typeface="Trebuchet MS"/>
              <a:cs typeface="Trebuchet MS"/>
              <a:sym typeface="Trebuchet MS"/>
            </a:endParaRPr>
          </a:p>
        </p:txBody>
      </p:sp>
      <p:sp>
        <p:nvSpPr>
          <p:cNvPr id="96" name="Google Shape;96;p17"/>
          <p:cNvSpPr txBox="1"/>
          <p:nvPr/>
        </p:nvSpPr>
        <p:spPr>
          <a:xfrm>
            <a:off x="694950" y="2252475"/>
            <a:ext cx="8930900" cy="30183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Pedagogical, media effects and group interaction theories all contribute in serving as a theoretical basis for collaborative online learning</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604"/>
              </a:spcBef>
              <a:spcAft>
                <a:spcPts val="0"/>
              </a:spcAft>
              <a:buNone/>
            </a:pPr>
            <a:endParaRPr sz="1333">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Most research frameworks for this mode of learning therefore tend to organize research variables in terms of an input-process-output model </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pic>
        <p:nvPicPr>
          <p:cNvPr id="102" name="Google Shape;102;p18"/>
          <p:cNvPicPr preferRelativeResize="0"/>
          <p:nvPr/>
        </p:nvPicPr>
        <p:blipFill>
          <a:blip r:embed="rId3">
            <a:alphaModFix/>
          </a:blip>
          <a:stretch>
            <a:fillRect/>
          </a:stretch>
        </p:blipFill>
        <p:spPr>
          <a:xfrm>
            <a:off x="1852075" y="1259400"/>
            <a:ext cx="2476500" cy="2053150"/>
          </a:xfrm>
          <a:prstGeom prst="rect">
            <a:avLst/>
          </a:prstGeom>
          <a:noFill/>
          <a:ln>
            <a:noFill/>
          </a:ln>
        </p:spPr>
      </p:pic>
      <p:sp>
        <p:nvSpPr>
          <p:cNvPr id="103" name="Google Shape;103;p18"/>
          <p:cNvSpPr txBox="1"/>
          <p:nvPr/>
        </p:nvSpPr>
        <p:spPr>
          <a:xfrm>
            <a:off x="1919100" y="1326425"/>
            <a:ext cx="2469775" cy="19953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Technology</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Mode (Media Mix)</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Time Dispersion</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Geographical Dispersion</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Software Functionality</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Software Interface (Usability)</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Reliability</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Media Bandwidth</a:t>
            </a:r>
            <a:endParaRPr sz="1333">
              <a:solidFill>
                <a:srgbClr val="000000"/>
              </a:solidFill>
              <a:latin typeface="Trebuchet MS"/>
              <a:ea typeface="Trebuchet MS"/>
              <a:cs typeface="Trebuchet MS"/>
              <a:sym typeface="Trebuchet MS"/>
            </a:endParaRPr>
          </a:p>
        </p:txBody>
      </p:sp>
      <p:pic>
        <p:nvPicPr>
          <p:cNvPr id="104" name="Google Shape;104;p18"/>
          <p:cNvPicPr preferRelativeResize="0"/>
          <p:nvPr/>
        </p:nvPicPr>
        <p:blipFill>
          <a:blip r:embed="rId4">
            <a:alphaModFix/>
          </a:blip>
          <a:stretch>
            <a:fillRect/>
          </a:stretch>
        </p:blipFill>
        <p:spPr>
          <a:xfrm>
            <a:off x="4476750" y="1259400"/>
            <a:ext cx="1629825" cy="1883825"/>
          </a:xfrm>
          <a:prstGeom prst="rect">
            <a:avLst/>
          </a:prstGeom>
          <a:noFill/>
          <a:ln>
            <a:noFill/>
          </a:ln>
        </p:spPr>
      </p:pic>
      <p:sp>
        <p:nvSpPr>
          <p:cNvPr id="105" name="Google Shape;105;p18"/>
          <p:cNvSpPr txBox="1"/>
          <p:nvPr/>
        </p:nvSpPr>
        <p:spPr>
          <a:xfrm>
            <a:off x="4543775" y="1326425"/>
            <a:ext cx="1623125" cy="1825975"/>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Course</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Course Type</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Class size</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Subject type</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Institutional context</a:t>
            </a:r>
            <a:endParaRPr sz="1333">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a:solidFill>
                <a:srgbClr val="000000"/>
              </a:solidFill>
              <a:latin typeface="Trebuchet MS"/>
              <a:ea typeface="Trebuchet MS"/>
              <a:cs typeface="Trebuchet MS"/>
              <a:sym typeface="Trebuchet MS"/>
            </a:endParaRPr>
          </a:p>
        </p:txBody>
      </p:sp>
      <p:pic>
        <p:nvPicPr>
          <p:cNvPr id="106" name="Google Shape;106;p18"/>
          <p:cNvPicPr preferRelativeResize="0"/>
          <p:nvPr/>
        </p:nvPicPr>
        <p:blipFill>
          <a:blip r:embed="rId5">
            <a:alphaModFix/>
          </a:blip>
          <a:stretch>
            <a:fillRect/>
          </a:stretch>
        </p:blipFill>
        <p:spPr>
          <a:xfrm>
            <a:off x="6254750" y="1259400"/>
            <a:ext cx="1629825" cy="1799150"/>
          </a:xfrm>
          <a:prstGeom prst="rect">
            <a:avLst/>
          </a:prstGeom>
          <a:noFill/>
          <a:ln>
            <a:noFill/>
          </a:ln>
        </p:spPr>
      </p:pic>
      <p:sp>
        <p:nvSpPr>
          <p:cNvPr id="107" name="Google Shape;107;p18"/>
          <p:cNvSpPr txBox="1"/>
          <p:nvPr/>
        </p:nvSpPr>
        <p:spPr>
          <a:xfrm>
            <a:off x="6321775" y="1326425"/>
            <a:ext cx="1623125" cy="17413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Instructor Characteristics</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Skills</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Effort</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Pedagogical Model</a:t>
            </a:r>
            <a:endParaRPr sz="1333">
              <a:solidFill>
                <a:srgbClr val="000000"/>
              </a:solidFill>
              <a:latin typeface="Trebuchet MS"/>
              <a:ea typeface="Trebuchet MS"/>
              <a:cs typeface="Trebuchet MS"/>
              <a:sym typeface="Trebuchet MS"/>
            </a:endParaRPr>
          </a:p>
        </p:txBody>
      </p:sp>
      <p:pic>
        <p:nvPicPr>
          <p:cNvPr id="108" name="Google Shape;108;p18"/>
          <p:cNvPicPr preferRelativeResize="0"/>
          <p:nvPr/>
        </p:nvPicPr>
        <p:blipFill>
          <a:blip r:embed="rId6">
            <a:alphaModFix/>
          </a:blip>
          <a:stretch>
            <a:fillRect/>
          </a:stretch>
        </p:blipFill>
        <p:spPr>
          <a:xfrm>
            <a:off x="8032750" y="1259400"/>
            <a:ext cx="1629825" cy="2053150"/>
          </a:xfrm>
          <a:prstGeom prst="rect">
            <a:avLst/>
          </a:prstGeom>
          <a:noFill/>
          <a:ln>
            <a:noFill/>
          </a:ln>
        </p:spPr>
      </p:pic>
      <p:sp>
        <p:nvSpPr>
          <p:cNvPr id="109" name="Google Shape;109;p18"/>
          <p:cNvSpPr txBox="1"/>
          <p:nvPr/>
        </p:nvSpPr>
        <p:spPr>
          <a:xfrm>
            <a:off x="8099775" y="1326425"/>
            <a:ext cx="1623125" cy="19953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Student Characteristics</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Motivation</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Ability (GPA)</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Skills/Knowledge</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Attributes (e.g. age, sex etc.)</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Learning Styles</a:t>
            </a:r>
            <a:endParaRPr sz="1333">
              <a:solidFill>
                <a:srgbClr val="000000"/>
              </a:solidFill>
              <a:latin typeface="Trebuchet MS"/>
              <a:ea typeface="Trebuchet MS"/>
              <a:cs typeface="Trebuchet MS"/>
              <a:sym typeface="Trebuchet MS"/>
            </a:endParaRPr>
          </a:p>
        </p:txBody>
      </p:sp>
      <p:pic>
        <p:nvPicPr>
          <p:cNvPr id="110" name="Google Shape;110;p18"/>
          <p:cNvPicPr preferRelativeResize="0"/>
          <p:nvPr/>
        </p:nvPicPr>
        <p:blipFill>
          <a:blip r:embed="rId7">
            <a:alphaModFix/>
          </a:blip>
          <a:stretch>
            <a:fillRect/>
          </a:stretch>
        </p:blipFill>
        <p:spPr>
          <a:xfrm>
            <a:off x="2868075" y="3799400"/>
            <a:ext cx="5524500" cy="1291150"/>
          </a:xfrm>
          <a:prstGeom prst="rect">
            <a:avLst/>
          </a:prstGeom>
          <a:noFill/>
          <a:ln>
            <a:noFill/>
          </a:ln>
        </p:spPr>
      </p:pic>
      <p:sp>
        <p:nvSpPr>
          <p:cNvPr id="111" name="Google Shape;111;p18"/>
          <p:cNvSpPr txBox="1"/>
          <p:nvPr/>
        </p:nvSpPr>
        <p:spPr>
          <a:xfrm>
            <a:off x="2935100" y="3866425"/>
            <a:ext cx="5517775" cy="12333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Learning Processes</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Amount and type of interaction/activity</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Individual vs. Collaborative learning</a:t>
            </a:r>
            <a:endParaRPr sz="1333">
              <a:solidFill>
                <a:srgbClr val="000000"/>
              </a:solidFill>
              <a:latin typeface="Trebuchet MS"/>
              <a:ea typeface="Trebuchet MS"/>
              <a:cs typeface="Trebuchet MS"/>
              <a:sym typeface="Trebuchet MS"/>
            </a:endParaRPr>
          </a:p>
          <a:p>
            <a:pPr marL="381000" marR="0" lvl="0" indent="-135466" algn="l" rtl="0">
              <a:lnSpc>
                <a:spcPct val="119791"/>
              </a:lnSpc>
              <a:spcBef>
                <a:spcPts val="0"/>
              </a:spcBef>
              <a:spcAft>
                <a:spcPts val="0"/>
              </a:spcAft>
              <a:buClr>
                <a:srgbClr val="000000"/>
              </a:buClr>
              <a:buSzPts val="1333"/>
              <a:buChar char="●"/>
            </a:pPr>
            <a:r>
              <a:rPr lang="en-US" sz="1333">
                <a:solidFill>
                  <a:srgbClr val="000000"/>
                </a:solidFill>
                <a:latin typeface="Trebuchet MS"/>
                <a:ea typeface="Trebuchet MS"/>
                <a:cs typeface="Trebuchet MS"/>
                <a:sym typeface="Trebuchet MS"/>
              </a:rPr>
              <a:t>Perceived media sufficiency (richness, social presence/community)</a:t>
            </a:r>
            <a:endParaRPr sz="1333">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a:solidFill>
                <a:srgbClr val="000000"/>
              </a:solidFill>
              <a:latin typeface="Trebuchet MS"/>
              <a:ea typeface="Trebuchet MS"/>
              <a:cs typeface="Trebuchet MS"/>
              <a:sym typeface="Trebuchet MS"/>
            </a:endParaRPr>
          </a:p>
        </p:txBody>
      </p:sp>
      <p:pic>
        <p:nvPicPr>
          <p:cNvPr id="112" name="Google Shape;112;p18"/>
          <p:cNvPicPr preferRelativeResize="0"/>
          <p:nvPr/>
        </p:nvPicPr>
        <p:blipFill>
          <a:blip r:embed="rId8">
            <a:alphaModFix/>
          </a:blip>
          <a:stretch>
            <a:fillRect/>
          </a:stretch>
        </p:blipFill>
        <p:spPr>
          <a:xfrm>
            <a:off x="6815650" y="3048000"/>
            <a:ext cx="84650" cy="677325"/>
          </a:xfrm>
          <a:prstGeom prst="rect">
            <a:avLst/>
          </a:prstGeom>
          <a:noFill/>
          <a:ln>
            <a:noFill/>
          </a:ln>
        </p:spPr>
      </p:pic>
      <p:pic>
        <p:nvPicPr>
          <p:cNvPr id="113" name="Google Shape;113;p18"/>
          <p:cNvPicPr preferRelativeResize="0"/>
          <p:nvPr/>
        </p:nvPicPr>
        <p:blipFill>
          <a:blip r:embed="rId9">
            <a:alphaModFix/>
          </a:blip>
          <a:stretch>
            <a:fillRect/>
          </a:stretch>
        </p:blipFill>
        <p:spPr>
          <a:xfrm>
            <a:off x="7704650" y="3291400"/>
            <a:ext cx="592650" cy="497400"/>
          </a:xfrm>
          <a:prstGeom prst="rect">
            <a:avLst/>
          </a:prstGeom>
          <a:noFill/>
          <a:ln>
            <a:noFill/>
          </a:ln>
        </p:spPr>
      </p:pic>
      <p:pic>
        <p:nvPicPr>
          <p:cNvPr id="114" name="Google Shape;114;p18"/>
          <p:cNvPicPr preferRelativeResize="0"/>
          <p:nvPr/>
        </p:nvPicPr>
        <p:blipFill>
          <a:blip r:embed="rId10">
            <a:alphaModFix/>
          </a:blip>
          <a:stretch>
            <a:fillRect/>
          </a:stretch>
        </p:blipFill>
        <p:spPr>
          <a:xfrm>
            <a:off x="3206750" y="3291400"/>
            <a:ext cx="772575" cy="518575"/>
          </a:xfrm>
          <a:prstGeom prst="rect">
            <a:avLst/>
          </a:prstGeom>
          <a:noFill/>
          <a:ln>
            <a:noFill/>
          </a:ln>
        </p:spPr>
      </p:pic>
      <p:pic>
        <p:nvPicPr>
          <p:cNvPr id="115" name="Google Shape;115;p18"/>
          <p:cNvPicPr preferRelativeResize="0"/>
          <p:nvPr/>
        </p:nvPicPr>
        <p:blipFill>
          <a:blip r:embed="rId11">
            <a:alphaModFix/>
          </a:blip>
          <a:stretch>
            <a:fillRect/>
          </a:stretch>
        </p:blipFill>
        <p:spPr>
          <a:xfrm>
            <a:off x="2402400" y="5916075"/>
            <a:ext cx="1174750" cy="814900"/>
          </a:xfrm>
          <a:prstGeom prst="rect">
            <a:avLst/>
          </a:prstGeom>
          <a:noFill/>
          <a:ln>
            <a:noFill/>
          </a:ln>
        </p:spPr>
      </p:pic>
      <p:sp>
        <p:nvSpPr>
          <p:cNvPr id="116" name="Google Shape;116;p18"/>
          <p:cNvSpPr txBox="1"/>
          <p:nvPr/>
        </p:nvSpPr>
        <p:spPr>
          <a:xfrm>
            <a:off x="2472950" y="5983100"/>
            <a:ext cx="1162750" cy="7588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Access</a:t>
            </a: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a:solidFill>
                <a:srgbClr val="000000"/>
              </a:solidFill>
              <a:latin typeface="Trebuchet MS"/>
              <a:ea typeface="Trebuchet MS"/>
              <a:cs typeface="Trebuchet MS"/>
              <a:sym typeface="Trebuchet MS"/>
            </a:endParaRPr>
          </a:p>
        </p:txBody>
      </p:sp>
      <p:pic>
        <p:nvPicPr>
          <p:cNvPr id="117" name="Google Shape;117;p18"/>
          <p:cNvPicPr preferRelativeResize="0"/>
          <p:nvPr/>
        </p:nvPicPr>
        <p:blipFill>
          <a:blip r:embed="rId11">
            <a:alphaModFix/>
          </a:blip>
          <a:stretch>
            <a:fillRect/>
          </a:stretch>
        </p:blipFill>
        <p:spPr>
          <a:xfrm>
            <a:off x="3788825" y="5916075"/>
            <a:ext cx="1174750" cy="814900"/>
          </a:xfrm>
          <a:prstGeom prst="rect">
            <a:avLst/>
          </a:prstGeom>
          <a:noFill/>
          <a:ln>
            <a:noFill/>
          </a:ln>
        </p:spPr>
      </p:pic>
      <p:sp>
        <p:nvSpPr>
          <p:cNvPr id="118" name="Google Shape;118;p18"/>
          <p:cNvSpPr txBox="1"/>
          <p:nvPr/>
        </p:nvSpPr>
        <p:spPr>
          <a:xfrm>
            <a:off x="3859375" y="5983100"/>
            <a:ext cx="1162750" cy="7588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Faculty Satisfaction</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a:solidFill>
                <a:srgbClr val="000000"/>
              </a:solidFill>
              <a:latin typeface="Trebuchet MS"/>
              <a:ea typeface="Trebuchet MS"/>
              <a:cs typeface="Trebuchet MS"/>
              <a:sym typeface="Trebuchet MS"/>
            </a:endParaRPr>
          </a:p>
        </p:txBody>
      </p:sp>
      <p:pic>
        <p:nvPicPr>
          <p:cNvPr id="119" name="Google Shape;119;p18"/>
          <p:cNvPicPr preferRelativeResize="0"/>
          <p:nvPr/>
        </p:nvPicPr>
        <p:blipFill>
          <a:blip r:embed="rId12">
            <a:alphaModFix/>
          </a:blip>
          <a:stretch>
            <a:fillRect/>
          </a:stretch>
        </p:blipFill>
        <p:spPr>
          <a:xfrm>
            <a:off x="5207000" y="5916075"/>
            <a:ext cx="1121825" cy="814900"/>
          </a:xfrm>
          <a:prstGeom prst="rect">
            <a:avLst/>
          </a:prstGeom>
          <a:noFill/>
          <a:ln>
            <a:noFill/>
          </a:ln>
        </p:spPr>
      </p:pic>
      <p:sp>
        <p:nvSpPr>
          <p:cNvPr id="120" name="Google Shape;120;p18"/>
          <p:cNvSpPr txBox="1"/>
          <p:nvPr/>
        </p:nvSpPr>
        <p:spPr>
          <a:xfrm>
            <a:off x="5277550" y="5983100"/>
            <a:ext cx="1109825" cy="7588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Student Learning</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a:solidFill>
                <a:srgbClr val="000000"/>
              </a:solidFill>
              <a:latin typeface="Trebuchet MS"/>
              <a:ea typeface="Trebuchet MS"/>
              <a:cs typeface="Trebuchet MS"/>
              <a:sym typeface="Trebuchet MS"/>
            </a:endParaRPr>
          </a:p>
        </p:txBody>
      </p:sp>
      <p:pic>
        <p:nvPicPr>
          <p:cNvPr id="121" name="Google Shape;121;p18"/>
          <p:cNvPicPr preferRelativeResize="0"/>
          <p:nvPr/>
        </p:nvPicPr>
        <p:blipFill>
          <a:blip r:embed="rId13">
            <a:alphaModFix/>
          </a:blip>
          <a:stretch>
            <a:fillRect/>
          </a:stretch>
        </p:blipFill>
        <p:spPr>
          <a:xfrm>
            <a:off x="6508750" y="5916075"/>
            <a:ext cx="1090075" cy="814900"/>
          </a:xfrm>
          <a:prstGeom prst="rect">
            <a:avLst/>
          </a:prstGeom>
          <a:noFill/>
          <a:ln>
            <a:noFill/>
          </a:ln>
        </p:spPr>
      </p:pic>
      <p:sp>
        <p:nvSpPr>
          <p:cNvPr id="122" name="Google Shape;122;p18"/>
          <p:cNvSpPr txBox="1"/>
          <p:nvPr/>
        </p:nvSpPr>
        <p:spPr>
          <a:xfrm>
            <a:off x="6575775" y="5983100"/>
            <a:ext cx="1085125" cy="7588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Student Satisfaction</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a:solidFill>
                <a:srgbClr val="000000"/>
              </a:solidFill>
              <a:latin typeface="Trebuchet MS"/>
              <a:ea typeface="Trebuchet MS"/>
              <a:cs typeface="Trebuchet MS"/>
              <a:sym typeface="Trebuchet MS"/>
            </a:endParaRPr>
          </a:p>
        </p:txBody>
      </p:sp>
      <p:pic>
        <p:nvPicPr>
          <p:cNvPr id="123" name="Google Shape;123;p18"/>
          <p:cNvPicPr preferRelativeResize="0"/>
          <p:nvPr/>
        </p:nvPicPr>
        <p:blipFill>
          <a:blip r:embed="rId14">
            <a:alphaModFix/>
          </a:blip>
          <a:stretch>
            <a:fillRect/>
          </a:stretch>
        </p:blipFill>
        <p:spPr>
          <a:xfrm>
            <a:off x="7768150" y="5916075"/>
            <a:ext cx="1164150" cy="814900"/>
          </a:xfrm>
          <a:prstGeom prst="rect">
            <a:avLst/>
          </a:prstGeom>
          <a:noFill/>
          <a:ln>
            <a:noFill/>
          </a:ln>
        </p:spPr>
      </p:pic>
      <p:sp>
        <p:nvSpPr>
          <p:cNvPr id="124" name="Google Shape;124;p18"/>
          <p:cNvSpPr txBox="1"/>
          <p:nvPr/>
        </p:nvSpPr>
        <p:spPr>
          <a:xfrm>
            <a:off x="7794625" y="5983100"/>
            <a:ext cx="1203325" cy="75880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Cost Effectiveness</a:t>
            </a:r>
            <a:endParaRPr sz="1333" b="1">
              <a:solidFill>
                <a:srgbClr val="000000"/>
              </a:solidFill>
              <a:latin typeface="Trebuchet MS"/>
              <a:ea typeface="Trebuchet MS"/>
              <a:cs typeface="Trebuchet MS"/>
              <a:sym typeface="Trebuchet MS"/>
            </a:endParaRPr>
          </a:p>
          <a:p>
            <a:pPr marL="0" marR="0" lvl="0" indent="0" algn="ctr"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1333">
              <a:solidFill>
                <a:srgbClr val="000000"/>
              </a:solidFill>
              <a:latin typeface="Trebuchet MS"/>
              <a:ea typeface="Trebuchet MS"/>
              <a:cs typeface="Trebuchet MS"/>
              <a:sym typeface="Trebuchet MS"/>
            </a:endParaRPr>
          </a:p>
        </p:txBody>
      </p:sp>
      <p:pic>
        <p:nvPicPr>
          <p:cNvPr id="125" name="Google Shape;125;p18"/>
          <p:cNvPicPr preferRelativeResize="0"/>
          <p:nvPr/>
        </p:nvPicPr>
        <p:blipFill>
          <a:blip r:embed="rId15">
            <a:alphaModFix/>
          </a:blip>
          <a:stretch>
            <a:fillRect/>
          </a:stretch>
        </p:blipFill>
        <p:spPr>
          <a:xfrm>
            <a:off x="3386650" y="5069400"/>
            <a:ext cx="2211900" cy="867825"/>
          </a:xfrm>
          <a:prstGeom prst="rect">
            <a:avLst/>
          </a:prstGeom>
          <a:noFill/>
          <a:ln>
            <a:noFill/>
          </a:ln>
        </p:spPr>
      </p:pic>
      <p:pic>
        <p:nvPicPr>
          <p:cNvPr id="126" name="Google Shape;126;p18"/>
          <p:cNvPicPr preferRelativeResize="0"/>
          <p:nvPr/>
        </p:nvPicPr>
        <p:blipFill>
          <a:blip r:embed="rId16">
            <a:alphaModFix/>
          </a:blip>
          <a:stretch>
            <a:fillRect/>
          </a:stretch>
        </p:blipFill>
        <p:spPr>
          <a:xfrm>
            <a:off x="4656650" y="5079975"/>
            <a:ext cx="952500" cy="846650"/>
          </a:xfrm>
          <a:prstGeom prst="rect">
            <a:avLst/>
          </a:prstGeom>
          <a:noFill/>
          <a:ln>
            <a:noFill/>
          </a:ln>
        </p:spPr>
      </p:pic>
      <p:pic>
        <p:nvPicPr>
          <p:cNvPr id="127" name="Google Shape;127;p18"/>
          <p:cNvPicPr preferRelativeResize="0"/>
          <p:nvPr/>
        </p:nvPicPr>
        <p:blipFill>
          <a:blip r:embed="rId17">
            <a:alphaModFix/>
          </a:blip>
          <a:stretch>
            <a:fillRect/>
          </a:stretch>
        </p:blipFill>
        <p:spPr>
          <a:xfrm>
            <a:off x="5545650" y="5069400"/>
            <a:ext cx="95250" cy="857250"/>
          </a:xfrm>
          <a:prstGeom prst="rect">
            <a:avLst/>
          </a:prstGeom>
          <a:noFill/>
          <a:ln>
            <a:noFill/>
          </a:ln>
        </p:spPr>
      </p:pic>
      <p:pic>
        <p:nvPicPr>
          <p:cNvPr id="128" name="Google Shape;128;p18"/>
          <p:cNvPicPr preferRelativeResize="0"/>
          <p:nvPr/>
        </p:nvPicPr>
        <p:blipFill>
          <a:blip r:embed="rId18">
            <a:alphaModFix/>
          </a:blip>
          <a:stretch>
            <a:fillRect/>
          </a:stretch>
        </p:blipFill>
        <p:spPr>
          <a:xfrm>
            <a:off x="5598575" y="5090575"/>
            <a:ext cx="1344075" cy="836075"/>
          </a:xfrm>
          <a:prstGeom prst="rect">
            <a:avLst/>
          </a:prstGeom>
          <a:noFill/>
          <a:ln>
            <a:noFill/>
          </a:ln>
        </p:spPr>
      </p:pic>
      <p:pic>
        <p:nvPicPr>
          <p:cNvPr id="129" name="Google Shape;129;p18"/>
          <p:cNvPicPr preferRelativeResize="0"/>
          <p:nvPr/>
        </p:nvPicPr>
        <p:blipFill>
          <a:blip r:embed="rId19">
            <a:alphaModFix/>
          </a:blip>
          <a:stretch>
            <a:fillRect/>
          </a:stretch>
        </p:blipFill>
        <p:spPr>
          <a:xfrm>
            <a:off x="5577400" y="5069400"/>
            <a:ext cx="2719900" cy="878400"/>
          </a:xfrm>
          <a:prstGeom prst="rect">
            <a:avLst/>
          </a:prstGeom>
          <a:noFill/>
          <a:ln>
            <a:noFill/>
          </a:ln>
        </p:spPr>
      </p:pic>
      <p:pic>
        <p:nvPicPr>
          <p:cNvPr id="130" name="Google Shape;130;p18"/>
          <p:cNvPicPr preferRelativeResize="0"/>
          <p:nvPr/>
        </p:nvPicPr>
        <p:blipFill>
          <a:blip r:embed="rId20">
            <a:alphaModFix/>
          </a:blip>
          <a:stretch>
            <a:fillRect/>
          </a:stretch>
        </p:blipFill>
        <p:spPr>
          <a:xfrm>
            <a:off x="5207000" y="3132650"/>
            <a:ext cx="84650" cy="592650"/>
          </a:xfrm>
          <a:prstGeom prst="rect">
            <a:avLst/>
          </a:prstGeom>
          <a:noFill/>
          <a:ln>
            <a:noFill/>
          </a:ln>
        </p:spPr>
      </p:pic>
      <p:pic>
        <p:nvPicPr>
          <p:cNvPr id="131" name="Google Shape;131;p18"/>
          <p:cNvPicPr preferRelativeResize="0"/>
          <p:nvPr/>
        </p:nvPicPr>
        <p:blipFill>
          <a:blip r:embed="rId21">
            <a:alphaModFix/>
          </a:blip>
          <a:stretch>
            <a:fillRect/>
          </a:stretch>
        </p:blipFill>
        <p:spPr>
          <a:xfrm>
            <a:off x="328075" y="1756825"/>
            <a:ext cx="1375825" cy="889000"/>
          </a:xfrm>
          <a:prstGeom prst="rect">
            <a:avLst/>
          </a:prstGeom>
          <a:noFill/>
          <a:ln>
            <a:noFill/>
          </a:ln>
        </p:spPr>
      </p:pic>
      <p:sp>
        <p:nvSpPr>
          <p:cNvPr id="132" name="Google Shape;132;p18"/>
          <p:cNvSpPr txBox="1"/>
          <p:nvPr/>
        </p:nvSpPr>
        <p:spPr>
          <a:xfrm>
            <a:off x="363350" y="1834425"/>
            <a:ext cx="1081600" cy="8099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Input</a:t>
            </a: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(Moderator </a:t>
            </a:r>
            <a:endParaRPr sz="1333">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variables)</a:t>
            </a:r>
            <a:endParaRPr sz="1333">
              <a:solidFill>
                <a:srgbClr val="000000"/>
              </a:solidFill>
              <a:latin typeface="Trebuchet MS"/>
              <a:ea typeface="Trebuchet MS"/>
              <a:cs typeface="Trebuchet MS"/>
              <a:sym typeface="Trebuchet MS"/>
            </a:endParaRPr>
          </a:p>
        </p:txBody>
      </p:sp>
      <p:pic>
        <p:nvPicPr>
          <p:cNvPr id="133" name="Google Shape;133;p18"/>
          <p:cNvPicPr preferRelativeResize="0"/>
          <p:nvPr/>
        </p:nvPicPr>
        <p:blipFill>
          <a:blip r:embed="rId22">
            <a:alphaModFix/>
          </a:blip>
          <a:stretch>
            <a:fillRect/>
          </a:stretch>
        </p:blipFill>
        <p:spPr>
          <a:xfrm>
            <a:off x="328075" y="4042825"/>
            <a:ext cx="1629825" cy="963075"/>
          </a:xfrm>
          <a:prstGeom prst="rect">
            <a:avLst/>
          </a:prstGeom>
          <a:noFill/>
          <a:ln>
            <a:noFill/>
          </a:ln>
        </p:spPr>
      </p:pic>
      <p:sp>
        <p:nvSpPr>
          <p:cNvPr id="134" name="Google Shape;134;p18"/>
          <p:cNvSpPr txBox="1"/>
          <p:nvPr/>
        </p:nvSpPr>
        <p:spPr>
          <a:xfrm>
            <a:off x="363350" y="4120425"/>
            <a:ext cx="1305625" cy="8946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Process</a:t>
            </a: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(Mediator or Intervening variables)</a:t>
            </a:r>
            <a:endParaRPr sz="1333">
              <a:solidFill>
                <a:srgbClr val="000000"/>
              </a:solidFill>
              <a:latin typeface="Trebuchet MS"/>
              <a:ea typeface="Trebuchet MS"/>
              <a:cs typeface="Trebuchet MS"/>
              <a:sym typeface="Trebuchet MS"/>
            </a:endParaRPr>
          </a:p>
        </p:txBody>
      </p:sp>
      <p:pic>
        <p:nvPicPr>
          <p:cNvPr id="135" name="Google Shape;135;p18"/>
          <p:cNvPicPr preferRelativeResize="0"/>
          <p:nvPr/>
        </p:nvPicPr>
        <p:blipFill>
          <a:blip r:embed="rId23">
            <a:alphaModFix/>
          </a:blip>
          <a:stretch>
            <a:fillRect/>
          </a:stretch>
        </p:blipFill>
        <p:spPr>
          <a:xfrm>
            <a:off x="412750" y="5905500"/>
            <a:ext cx="1460500" cy="804325"/>
          </a:xfrm>
          <a:prstGeom prst="rect">
            <a:avLst/>
          </a:prstGeom>
          <a:noFill/>
          <a:ln>
            <a:noFill/>
          </a:ln>
        </p:spPr>
      </p:pic>
      <p:sp>
        <p:nvSpPr>
          <p:cNvPr id="136" name="Google Shape;136;p18"/>
          <p:cNvSpPr txBox="1"/>
          <p:nvPr/>
        </p:nvSpPr>
        <p:spPr>
          <a:xfrm>
            <a:off x="449775" y="5983100"/>
            <a:ext cx="1145100" cy="7253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b="1">
                <a:solidFill>
                  <a:srgbClr val="000000"/>
                </a:solidFill>
                <a:latin typeface="Trebuchet MS"/>
                <a:ea typeface="Trebuchet MS"/>
                <a:cs typeface="Trebuchet MS"/>
                <a:sym typeface="Trebuchet MS"/>
              </a:rPr>
              <a:t>Output</a:t>
            </a:r>
            <a:endParaRPr sz="1333" b="1">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(Dependent variables)</a:t>
            </a:r>
            <a:endParaRPr sz="1333">
              <a:solidFill>
                <a:srgbClr val="000000"/>
              </a:solidFill>
              <a:latin typeface="Trebuchet MS"/>
              <a:ea typeface="Trebuchet MS"/>
              <a:cs typeface="Trebuchet MS"/>
              <a:sym typeface="Trebuchet MS"/>
            </a:endParaRPr>
          </a:p>
        </p:txBody>
      </p:sp>
      <p:sp>
        <p:nvSpPr>
          <p:cNvPr id="137" name="Google Shape;137;p18"/>
          <p:cNvSpPr txBox="1"/>
          <p:nvPr/>
        </p:nvSpPr>
        <p:spPr>
          <a:xfrm>
            <a:off x="356300" y="305150"/>
            <a:ext cx="8676900" cy="619475"/>
          </a:xfrm>
          <a:prstGeom prst="rect">
            <a:avLst/>
          </a:prstGeom>
          <a:noFill/>
          <a:ln>
            <a:noFill/>
          </a:ln>
        </p:spPr>
        <p:txBody>
          <a:bodyPr spcFirstLastPara="1" wrap="square" lIns="38100" tIns="38100" rIns="38100" bIns="38100" anchor="t" anchorCtr="0">
            <a:noAutofit/>
          </a:bodyPr>
          <a:lstStyle/>
          <a:p>
            <a:pPr marL="0" marR="0" lvl="0" indent="0" algn="l" rtl="0">
              <a:lnSpc>
                <a:spcPct val="120312"/>
              </a:lnSpc>
              <a:spcBef>
                <a:spcPts val="0"/>
              </a:spcBef>
              <a:spcAft>
                <a:spcPts val="0"/>
              </a:spcAft>
              <a:buNone/>
            </a:pPr>
            <a:r>
              <a:rPr lang="en-US" sz="1777" b="1">
                <a:solidFill>
                  <a:srgbClr val="000000"/>
                </a:solidFill>
                <a:latin typeface="Trebuchet MS"/>
                <a:ea typeface="Trebuchet MS"/>
                <a:cs typeface="Trebuchet MS"/>
                <a:sym typeface="Trebuchet MS"/>
              </a:rPr>
              <a:t>Input-Process-Output Model for Online Interaction Learning Theory</a:t>
            </a:r>
            <a:endParaRPr sz="1777" b="1">
              <a:solidFill>
                <a:srgbClr val="000000"/>
              </a:solidFill>
              <a:latin typeface="Trebuchet MS"/>
              <a:ea typeface="Trebuchet MS"/>
              <a:cs typeface="Trebuchet MS"/>
              <a:sym typeface="Trebuchet MS"/>
            </a:endParaRPr>
          </a:p>
          <a:p>
            <a:pPr marL="0" marR="0" lvl="0" indent="0" algn="l" rtl="0">
              <a:lnSpc>
                <a:spcPct val="120312"/>
              </a:lnSpc>
              <a:spcBef>
                <a:spcPts val="0"/>
              </a:spcBef>
              <a:spcAft>
                <a:spcPts val="0"/>
              </a:spcAft>
              <a:buNone/>
            </a:pPr>
            <a:r>
              <a:rPr lang="en-US" sz="1777" b="1">
                <a:solidFill>
                  <a:srgbClr val="000000"/>
                </a:solidFill>
                <a:latin typeface="Trebuchet MS"/>
                <a:ea typeface="Trebuchet MS"/>
                <a:cs typeface="Trebuchet MS"/>
                <a:sym typeface="Trebuchet MS"/>
              </a:rPr>
              <a:t>(Adapted from Benbunan-Fich </a:t>
            </a:r>
            <a:r>
              <a:rPr lang="en-US" sz="1777" b="1" i="1">
                <a:solidFill>
                  <a:srgbClr val="000000"/>
                </a:solidFill>
                <a:latin typeface="Trebuchet MS"/>
                <a:ea typeface="Trebuchet MS"/>
                <a:cs typeface="Trebuchet MS"/>
                <a:sym typeface="Trebuchet MS"/>
              </a:rPr>
              <a:t>et al</a:t>
            </a:r>
            <a:r>
              <a:rPr lang="en-US" sz="1777" b="1">
                <a:solidFill>
                  <a:srgbClr val="000000"/>
                </a:solidFill>
                <a:latin typeface="Trebuchet MS"/>
                <a:ea typeface="Trebuchet MS"/>
                <a:cs typeface="Trebuchet MS"/>
                <a:sym typeface="Trebuchet MS"/>
              </a:rPr>
              <a:t>., 2005, p. 24) </a:t>
            </a:r>
            <a:endParaRPr sz="1777" b="1">
              <a:solidFill>
                <a:srgbClr val="000000"/>
              </a:solidFill>
              <a:latin typeface="Trebuchet MS"/>
              <a:ea typeface="Trebuchet MS"/>
              <a:cs typeface="Trebuchet MS"/>
              <a:sym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9"/>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43" name="Google Shape;143;p19"/>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144" name="Google Shape;144;p19"/>
          <p:cNvSpPr txBox="1"/>
          <p:nvPr/>
        </p:nvSpPr>
        <p:spPr>
          <a:xfrm>
            <a:off x="525625" y="1490475"/>
            <a:ext cx="9354250" cy="14961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Input-Process-Output model lends itself to quantitative, qualitative and mixed modes of enquiry </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0"/>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50" name="Google Shape;150;p20"/>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151" name="Google Shape;151;p20"/>
          <p:cNvSpPr txBox="1"/>
          <p:nvPr/>
        </p:nvSpPr>
        <p:spPr>
          <a:xfrm>
            <a:off x="525625" y="1490475"/>
            <a:ext cx="9354250" cy="14961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What has been reported about students' perceptions of collaborative online learning?</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1"/>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57" name="Google Shape;157;p21"/>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158" name="Google Shape;158;p21"/>
          <p:cNvSpPr txBox="1"/>
          <p:nvPr/>
        </p:nvSpPr>
        <p:spPr>
          <a:xfrm>
            <a:off x="440950" y="1236475"/>
            <a:ext cx="9354250" cy="18506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i="1">
                <a:solidFill>
                  <a:srgbClr val="CC00CC"/>
                </a:solidFill>
                <a:latin typeface="Trebuchet MS"/>
                <a:ea typeface="Trebuchet MS"/>
                <a:cs typeface="Trebuchet MS"/>
                <a:sym typeface="Trebuchet MS"/>
              </a:rPr>
              <a:t>Students' Perceptions of Constructivist Online Learning</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both favorable and unfavorable students' perceptions of constructivist online learning have been reported</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2"/>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64" name="Google Shape;164;p22"/>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165" name="Google Shape;165;p22"/>
          <p:cNvSpPr txBox="1"/>
          <p:nvPr/>
        </p:nvSpPr>
        <p:spPr>
          <a:xfrm>
            <a:off x="356300" y="1236475"/>
            <a:ext cx="9608250" cy="58617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i="1">
                <a:solidFill>
                  <a:srgbClr val="CC00CC"/>
                </a:solidFill>
                <a:latin typeface="Trebuchet MS"/>
                <a:ea typeface="Trebuchet MS"/>
                <a:cs typeface="Trebuchet MS"/>
                <a:sym typeface="Trebuchet MS"/>
              </a:rPr>
              <a:t>Students' Perceptions of Constructivist Online Learning</a:t>
            </a:r>
            <a:r>
              <a:rPr lang="en-US" sz="2666">
                <a:solidFill>
                  <a:srgbClr val="CC00CC"/>
                </a:solidFill>
                <a:latin typeface="Trebuchet MS"/>
                <a:ea typeface="Trebuchet MS"/>
                <a:cs typeface="Trebuchet MS"/>
                <a:sym typeface="Trebuchet MS"/>
              </a:rPr>
              <a:t> </a:t>
            </a:r>
            <a:endParaRPr sz="2666">
              <a:solidFill>
                <a:srgbClr val="CC00CC"/>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r>
              <a:rPr lang="en-US" sz="2666">
                <a:solidFill>
                  <a:srgbClr val="000000"/>
                </a:solidFill>
                <a:latin typeface="Trebuchet MS"/>
                <a:ea typeface="Trebuchet MS"/>
                <a:cs typeface="Trebuchet MS"/>
                <a:sym typeface="Trebuchet MS"/>
              </a:rPr>
              <a:t>On the positive side:</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Convenient and flexible (Leasure, Davis, &amp; Thievon, 2000)</a:t>
            </a:r>
            <a:endParaRPr sz="2666">
              <a:solidFill>
                <a:srgbClr val="000000"/>
              </a:solidFill>
              <a:latin typeface="Trebuchet MS"/>
              <a:ea typeface="Trebuchet MS"/>
              <a:cs typeface="Trebuchet MS"/>
              <a:sym typeface="Trebuchet MS"/>
            </a:endParaRPr>
          </a:p>
          <a:p>
            <a:pPr marL="0" marR="0" lvl="0" indent="0" algn="l" rtl="0">
              <a:lnSpc>
                <a:spcPct val="120138"/>
              </a:lnSpc>
              <a:spcBef>
                <a:spcPts val="906"/>
              </a:spcBef>
              <a:spcAft>
                <a:spcPts val="0"/>
              </a:spcAft>
              <a:buNone/>
            </a:pPr>
            <a:endParaRPr sz="2000">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Offers a greater access to learning resources (Sener &amp; Stover, 2000)</a:t>
            </a:r>
            <a:endParaRPr sz="2666">
              <a:solidFill>
                <a:srgbClr val="000000"/>
              </a:solidFill>
              <a:latin typeface="Trebuchet MS"/>
              <a:ea typeface="Trebuchet MS"/>
              <a:cs typeface="Trebuchet MS"/>
              <a:sym typeface="Trebuchet MS"/>
            </a:endParaRPr>
          </a:p>
          <a:p>
            <a:pPr marL="0" marR="0" lvl="0" indent="0" algn="l" rtl="0">
              <a:lnSpc>
                <a:spcPct val="120138"/>
              </a:lnSpc>
              <a:spcBef>
                <a:spcPts val="906"/>
              </a:spcBef>
              <a:spcAft>
                <a:spcPts val="0"/>
              </a:spcAft>
              <a:buNone/>
            </a:pPr>
            <a:endParaRPr sz="2000">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Increases student motivation and self-esteem (Kearsley, 1996),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3"/>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71" name="Google Shape;171;p23"/>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172" name="Google Shape;172;p23"/>
          <p:cNvSpPr txBox="1"/>
          <p:nvPr/>
        </p:nvSpPr>
        <p:spPr>
          <a:xfrm>
            <a:off x="356300" y="1236475"/>
            <a:ext cx="9438900" cy="41860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i="1">
                <a:solidFill>
                  <a:srgbClr val="CC00CC"/>
                </a:solidFill>
                <a:latin typeface="Trebuchet MS"/>
                <a:ea typeface="Trebuchet MS"/>
                <a:cs typeface="Trebuchet MS"/>
                <a:sym typeface="Trebuchet MS"/>
              </a:rPr>
              <a:t>Students' Perceptions of Constructivist Online Learning</a:t>
            </a:r>
            <a:r>
              <a:rPr lang="en-US" sz="2666">
                <a:solidFill>
                  <a:srgbClr val="CC00CC"/>
                </a:solidFill>
                <a:latin typeface="Trebuchet MS"/>
                <a:ea typeface="Trebuchet MS"/>
                <a:cs typeface="Trebuchet MS"/>
                <a:sym typeface="Trebuchet MS"/>
              </a:rPr>
              <a:t> </a:t>
            </a:r>
            <a:endParaRPr sz="2666">
              <a:solidFill>
                <a:srgbClr val="CC00CC"/>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r>
              <a:rPr lang="en-US" sz="2666">
                <a:solidFill>
                  <a:srgbClr val="000000"/>
                </a:solidFill>
                <a:latin typeface="Trebuchet MS"/>
                <a:ea typeface="Trebuchet MS"/>
                <a:cs typeface="Trebuchet MS"/>
                <a:sym typeface="Trebuchet MS"/>
              </a:rPr>
              <a:t>On the positive side:</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Enhances learner participation and interactivity (Fredericksen et al., 2000; Maeroff, 2004)</a:t>
            </a:r>
            <a:endParaRPr sz="2666">
              <a:solidFill>
                <a:srgbClr val="000000"/>
              </a:solidFill>
              <a:latin typeface="Trebuchet MS"/>
              <a:ea typeface="Trebuchet MS"/>
              <a:cs typeface="Trebuchet MS"/>
              <a:sym typeface="Trebuchet MS"/>
            </a:endParaRPr>
          </a:p>
          <a:p>
            <a:pPr marL="0" marR="0" lvl="0" indent="0" algn="l" rtl="0">
              <a:lnSpc>
                <a:spcPct val="120138"/>
              </a:lnSpc>
              <a:spcBef>
                <a:spcPts val="906"/>
              </a:spcBef>
              <a:spcAft>
                <a:spcPts val="0"/>
              </a:spcAft>
              <a:buNone/>
            </a:pPr>
            <a:endParaRPr sz="2000">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Improves the quality of learning (Fjermestad, Hiltz, &amp; Zhang, 2005). </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4"/>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78" name="Google Shape;178;p24"/>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179" name="Google Shape;179;p24"/>
          <p:cNvSpPr txBox="1"/>
          <p:nvPr/>
        </p:nvSpPr>
        <p:spPr>
          <a:xfrm>
            <a:off x="440950" y="1236475"/>
            <a:ext cx="9354250" cy="4388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i="1">
                <a:solidFill>
                  <a:srgbClr val="CC00CC"/>
                </a:solidFill>
                <a:latin typeface="Trebuchet MS"/>
                <a:ea typeface="Trebuchet MS"/>
                <a:cs typeface="Trebuchet MS"/>
                <a:sym typeface="Trebuchet MS"/>
              </a:rPr>
              <a:t>Students' Perceptions of Constructivist Online Learning</a:t>
            </a:r>
            <a:r>
              <a:rPr lang="en-US" sz="2666">
                <a:solidFill>
                  <a:srgbClr val="CC00CC"/>
                </a:solidFill>
                <a:latin typeface="Trebuchet MS"/>
                <a:ea typeface="Trebuchet MS"/>
                <a:cs typeface="Trebuchet MS"/>
                <a:sym typeface="Trebuchet MS"/>
              </a:rPr>
              <a:t> </a:t>
            </a:r>
            <a:endParaRPr sz="2666">
              <a:solidFill>
                <a:srgbClr val="CC00CC"/>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r>
              <a:rPr lang="en-US" sz="2666">
                <a:solidFill>
                  <a:srgbClr val="000000"/>
                </a:solidFill>
                <a:latin typeface="Trebuchet MS"/>
                <a:ea typeface="Trebuchet MS"/>
                <a:cs typeface="Trebuchet MS"/>
                <a:sym typeface="Trebuchet MS"/>
              </a:rPr>
              <a:t>On the negative side:</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Communication breakdowns and technical difficulties (Hara &amp; Kling, 2003)</a:t>
            </a:r>
            <a:endParaRPr sz="2666">
              <a:solidFill>
                <a:srgbClr val="000000"/>
              </a:solidFill>
              <a:latin typeface="Trebuchet MS"/>
              <a:ea typeface="Trebuchet MS"/>
              <a:cs typeface="Trebuchet MS"/>
              <a:sym typeface="Trebuchet MS"/>
            </a:endParaRPr>
          </a:p>
          <a:p>
            <a:pPr marL="0" marR="0" lvl="0" indent="0" algn="l" rtl="0">
              <a:lnSpc>
                <a:spcPct val="120138"/>
              </a:lnSpc>
              <a:spcBef>
                <a:spcPts val="906"/>
              </a:spcBef>
              <a:spcAft>
                <a:spcPts val="0"/>
              </a:spcAft>
              <a:buNone/>
            </a:pPr>
            <a:endParaRPr sz="2000">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Ambiguous instructions (Merisotis &amp; Olsen, 2000),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5"/>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85" name="Google Shape;185;p25"/>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186" name="Google Shape;186;p25"/>
          <p:cNvSpPr txBox="1"/>
          <p:nvPr/>
        </p:nvSpPr>
        <p:spPr>
          <a:xfrm>
            <a:off x="271625" y="1236475"/>
            <a:ext cx="9523575" cy="40819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i="1">
                <a:solidFill>
                  <a:srgbClr val="CC00CC"/>
                </a:solidFill>
                <a:latin typeface="Trebuchet MS"/>
                <a:ea typeface="Trebuchet MS"/>
                <a:cs typeface="Trebuchet MS"/>
                <a:sym typeface="Trebuchet MS"/>
              </a:rPr>
              <a:t>Students' Perceptions of Constructivist Online Learning</a:t>
            </a:r>
            <a:r>
              <a:rPr lang="en-US" sz="2666">
                <a:solidFill>
                  <a:srgbClr val="CC00CC"/>
                </a:solidFill>
                <a:latin typeface="Trebuchet MS"/>
                <a:ea typeface="Trebuchet MS"/>
                <a:cs typeface="Trebuchet MS"/>
                <a:sym typeface="Trebuchet MS"/>
              </a:rPr>
              <a:t> </a:t>
            </a:r>
            <a:endParaRPr sz="2666">
              <a:solidFill>
                <a:srgbClr val="CC00CC"/>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r>
              <a:rPr lang="en-US" sz="2666">
                <a:solidFill>
                  <a:srgbClr val="000000"/>
                </a:solidFill>
                <a:latin typeface="Trebuchet MS"/>
                <a:ea typeface="Trebuchet MS"/>
                <a:cs typeface="Trebuchet MS"/>
                <a:sym typeface="Trebuchet MS"/>
              </a:rPr>
              <a:t>On the negative side:</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Unwillingness of other learners to participate in group assignments (Dirkx &amp; Smith, 2004; Maeroff, 2004) </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General feeling of 'disconnect' due to the lack of face-to-face interactions (Stodel, Thompson, &amp; MacDonald, 2006). </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p8"/>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31" name="Google Shape;31;p8"/>
          <p:cNvSpPr txBox="1">
            <a:spLocks noGrp="1"/>
          </p:cNvSpPr>
          <p:nvPr>
            <p:ph type="title"/>
          </p:nvPr>
        </p:nvSpPr>
        <p:spPr>
          <a:xfrm>
            <a:off x="610300" y="356300"/>
            <a:ext cx="9015575" cy="93872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Outline</a:t>
            </a:r>
            <a:endParaRPr sz="3111" u="sng">
              <a:solidFill>
                <a:srgbClr val="000000"/>
              </a:solidFill>
              <a:latin typeface="Trebuchet MS"/>
              <a:ea typeface="Trebuchet MS"/>
              <a:cs typeface="Trebuchet MS"/>
              <a:sym typeface="Trebuchet MS"/>
            </a:endParaRPr>
          </a:p>
        </p:txBody>
      </p:sp>
      <p:sp>
        <p:nvSpPr>
          <p:cNvPr id="32" name="Google Shape;32;p8"/>
          <p:cNvSpPr txBox="1">
            <a:spLocks noGrp="1"/>
          </p:cNvSpPr>
          <p:nvPr>
            <p:ph type="body" idx="1"/>
          </p:nvPr>
        </p:nvSpPr>
        <p:spPr>
          <a:xfrm>
            <a:off x="779625" y="1575150"/>
            <a:ext cx="8930900" cy="4715225"/>
          </a:xfrm>
          <a:prstGeom prst="rect">
            <a:avLst/>
          </a:prstGeom>
          <a:noFill/>
          <a:ln>
            <a:noFill/>
          </a:ln>
        </p:spPr>
        <p:txBody>
          <a:bodyPr spcFirstLastPara="1" wrap="square" lIns="38100" tIns="38100" rIns="38100" bIns="38100" anchor="t" anchorCtr="0">
            <a:noAutofit/>
          </a:bodyPr>
          <a:lstStyle/>
          <a:p>
            <a:pPr marL="381000" marR="0" lvl="0" indent="-220133" algn="l" rtl="0">
              <a:lnSpc>
                <a:spcPct val="100000"/>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Introduction &amp; Purpose</a:t>
            </a:r>
            <a:endParaRPr sz="2666">
              <a:solidFill>
                <a:srgbClr val="000000"/>
              </a:solidFill>
              <a:latin typeface="Trebuchet MS"/>
              <a:ea typeface="Trebuchet MS"/>
              <a:cs typeface="Trebuchet MS"/>
              <a:sym typeface="Trebuchet MS"/>
            </a:endParaRPr>
          </a:p>
          <a:p>
            <a:pPr marL="0" marR="0" lvl="0" indent="0" algn="l" rtl="0">
              <a:lnSpc>
                <a:spcPct val="100000"/>
              </a:lnSpc>
              <a:spcBef>
                <a:spcPts val="479"/>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00000"/>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Brief Literature Review</a:t>
            </a:r>
            <a:endParaRPr sz="2666">
              <a:solidFill>
                <a:srgbClr val="000000"/>
              </a:solidFill>
              <a:latin typeface="Trebuchet MS"/>
              <a:ea typeface="Trebuchet MS"/>
              <a:cs typeface="Trebuchet MS"/>
              <a:sym typeface="Trebuchet MS"/>
            </a:endParaRPr>
          </a:p>
          <a:p>
            <a:pPr marL="0" marR="0" lvl="0" indent="0" algn="l" rtl="0">
              <a:lnSpc>
                <a:spcPct val="100000"/>
              </a:lnSpc>
              <a:spcBef>
                <a:spcPts val="479"/>
              </a:spcBef>
              <a:spcAft>
                <a:spcPts val="0"/>
              </a:spcAft>
              <a:buNone/>
            </a:pPr>
            <a:r>
              <a:rPr lang="en-US" sz="2666">
                <a:solidFill>
                  <a:srgbClr val="000000"/>
                </a:solidFill>
                <a:latin typeface="Trebuchet MS"/>
                <a:ea typeface="Trebuchet MS"/>
                <a:cs typeface="Trebuchet MS"/>
                <a:sym typeface="Trebuchet MS"/>
              </a:rPr>
              <a:t>- Theoretical Perspective &amp; Research Model</a:t>
            </a:r>
            <a:endParaRPr sz="2666">
              <a:solidFill>
                <a:srgbClr val="000000"/>
              </a:solidFill>
              <a:latin typeface="Trebuchet MS"/>
              <a:ea typeface="Trebuchet MS"/>
              <a:cs typeface="Trebuchet MS"/>
              <a:sym typeface="Trebuchet MS"/>
            </a:endParaRPr>
          </a:p>
          <a:p>
            <a:pPr marL="0" marR="0" lvl="0" indent="0" algn="l" rtl="0">
              <a:lnSpc>
                <a:spcPct val="100000"/>
              </a:lnSpc>
              <a:spcBef>
                <a:spcPts val="479"/>
              </a:spcBef>
              <a:spcAft>
                <a:spcPts val="0"/>
              </a:spcAft>
              <a:buNone/>
            </a:pPr>
            <a:r>
              <a:rPr lang="en-US" sz="2666">
                <a:solidFill>
                  <a:srgbClr val="000000"/>
                </a:solidFill>
                <a:latin typeface="Trebuchet MS"/>
                <a:ea typeface="Trebuchet MS"/>
                <a:cs typeface="Trebuchet MS"/>
                <a:sym typeface="Trebuchet MS"/>
              </a:rPr>
              <a:t>- Students' Perceptions of Online Learning</a:t>
            </a:r>
            <a:endParaRPr sz="2666">
              <a:solidFill>
                <a:srgbClr val="000000"/>
              </a:solidFill>
              <a:latin typeface="Trebuchet MS"/>
              <a:ea typeface="Trebuchet MS"/>
              <a:cs typeface="Trebuchet MS"/>
              <a:sym typeface="Trebuchet MS"/>
            </a:endParaRPr>
          </a:p>
          <a:p>
            <a:pPr marL="0" marR="0" lvl="0" indent="0" algn="l" rtl="0">
              <a:lnSpc>
                <a:spcPct val="100000"/>
              </a:lnSpc>
              <a:spcBef>
                <a:spcPts val="479"/>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00000"/>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Present Study</a:t>
            </a:r>
            <a:endParaRPr sz="2666">
              <a:solidFill>
                <a:srgbClr val="000000"/>
              </a:solidFill>
              <a:latin typeface="Trebuchet MS"/>
              <a:ea typeface="Trebuchet MS"/>
              <a:cs typeface="Trebuchet MS"/>
              <a:sym typeface="Trebuchet MS"/>
            </a:endParaRPr>
          </a:p>
          <a:p>
            <a:pPr marL="0" marR="0" lvl="0" indent="0" algn="l" rtl="0">
              <a:lnSpc>
                <a:spcPct val="100000"/>
              </a:lnSpc>
              <a:spcBef>
                <a:spcPts val="479"/>
              </a:spcBef>
              <a:spcAft>
                <a:spcPts val="0"/>
              </a:spcAft>
              <a:buNone/>
            </a:pPr>
            <a:r>
              <a:rPr lang="en-US" sz="2666">
                <a:solidFill>
                  <a:srgbClr val="000000"/>
                </a:solidFill>
                <a:latin typeface="Trebuchet MS"/>
                <a:ea typeface="Trebuchet MS"/>
                <a:cs typeface="Trebuchet MS"/>
                <a:sym typeface="Trebuchet MS"/>
              </a:rPr>
              <a:t>- Study Questions, Setting &amp; Limitations</a:t>
            </a:r>
            <a:endParaRPr sz="2666">
              <a:solidFill>
                <a:srgbClr val="000000"/>
              </a:solidFill>
              <a:latin typeface="Trebuchet MS"/>
              <a:ea typeface="Trebuchet MS"/>
              <a:cs typeface="Trebuchet MS"/>
              <a:sym typeface="Trebuchet MS"/>
            </a:endParaRPr>
          </a:p>
          <a:p>
            <a:pPr marL="0" marR="0" lvl="0" indent="0" algn="l" rtl="0">
              <a:lnSpc>
                <a:spcPct val="100000"/>
              </a:lnSpc>
              <a:spcBef>
                <a:spcPts val="479"/>
              </a:spcBef>
              <a:spcAft>
                <a:spcPts val="0"/>
              </a:spcAft>
              <a:buNone/>
            </a:pPr>
            <a:r>
              <a:rPr lang="en-US" sz="2666">
                <a:solidFill>
                  <a:srgbClr val="000000"/>
                </a:solidFill>
                <a:latin typeface="Trebuchet MS"/>
                <a:ea typeface="Trebuchet MS"/>
                <a:cs typeface="Trebuchet MS"/>
                <a:sym typeface="Trebuchet MS"/>
              </a:rPr>
              <a:t>- Methodology</a:t>
            </a:r>
            <a:endParaRPr sz="2666">
              <a:solidFill>
                <a:srgbClr val="000000"/>
              </a:solidFill>
              <a:latin typeface="Trebuchet MS"/>
              <a:ea typeface="Trebuchet MS"/>
              <a:cs typeface="Trebuchet MS"/>
              <a:sym typeface="Trebuchet MS"/>
            </a:endParaRPr>
          </a:p>
          <a:p>
            <a:pPr marL="0" marR="0" lvl="0" indent="0" algn="l" rtl="0">
              <a:lnSpc>
                <a:spcPct val="100000"/>
              </a:lnSpc>
              <a:spcBef>
                <a:spcPts val="479"/>
              </a:spcBef>
              <a:spcAft>
                <a:spcPts val="0"/>
              </a:spcAft>
              <a:buNone/>
            </a:pPr>
            <a:r>
              <a:rPr lang="en-US" sz="2666">
                <a:solidFill>
                  <a:srgbClr val="000000"/>
                </a:solidFill>
                <a:latin typeface="Trebuchet MS"/>
                <a:ea typeface="Trebuchet MS"/>
                <a:cs typeface="Trebuchet MS"/>
                <a:sym typeface="Trebuchet MS"/>
              </a:rPr>
              <a:t>- Results </a:t>
            </a:r>
            <a:endParaRPr sz="2666">
              <a:solidFill>
                <a:srgbClr val="000000"/>
              </a:solidFill>
              <a:latin typeface="Trebuchet MS"/>
              <a:ea typeface="Trebuchet MS"/>
              <a:cs typeface="Trebuchet MS"/>
              <a:sym typeface="Trebuchet MS"/>
            </a:endParaRPr>
          </a:p>
          <a:p>
            <a:pPr marL="0" marR="0" lvl="0" indent="0" algn="l" rtl="0">
              <a:lnSpc>
                <a:spcPct val="100000"/>
              </a:lnSpc>
              <a:spcBef>
                <a:spcPts val="479"/>
              </a:spcBef>
              <a:spcAft>
                <a:spcPts val="0"/>
              </a:spcAft>
              <a:buNone/>
            </a:pPr>
            <a:r>
              <a:rPr lang="en-US" sz="2666">
                <a:solidFill>
                  <a:srgbClr val="000000"/>
                </a:solidFill>
                <a:latin typeface="Trebuchet MS"/>
                <a:ea typeface="Trebuchet MS"/>
                <a:cs typeface="Trebuchet MS"/>
                <a:sym typeface="Trebuchet MS"/>
              </a:rPr>
              <a:t>- Conclusion &amp; Recommendations</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6"/>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92" name="Google Shape;192;p26"/>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193" name="Google Shape;193;p26"/>
          <p:cNvSpPr txBox="1"/>
          <p:nvPr/>
        </p:nvSpPr>
        <p:spPr>
          <a:xfrm>
            <a:off x="356300" y="1236475"/>
            <a:ext cx="9438900" cy="5501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i="1">
                <a:solidFill>
                  <a:srgbClr val="CC00CC"/>
                </a:solidFill>
                <a:latin typeface="Trebuchet MS"/>
                <a:ea typeface="Trebuchet MS"/>
                <a:cs typeface="Trebuchet MS"/>
                <a:sym typeface="Trebuchet MS"/>
              </a:rPr>
              <a:t>Students' Perceptions of Constructivist Online Learning</a:t>
            </a:r>
            <a:r>
              <a:rPr lang="en-US" sz="2666">
                <a:solidFill>
                  <a:srgbClr val="CC00CC"/>
                </a:solidFill>
                <a:latin typeface="Trebuchet MS"/>
                <a:ea typeface="Trebuchet MS"/>
                <a:cs typeface="Trebuchet MS"/>
                <a:sym typeface="Trebuchet MS"/>
              </a:rPr>
              <a:t> </a:t>
            </a:r>
            <a:endParaRPr sz="2666">
              <a:solidFill>
                <a:srgbClr val="CC00CC"/>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r>
              <a:rPr lang="en-US" sz="2666">
                <a:solidFill>
                  <a:srgbClr val="000000"/>
                </a:solidFill>
                <a:latin typeface="Trebuchet MS"/>
                <a:ea typeface="Trebuchet MS"/>
                <a:cs typeface="Trebuchet MS"/>
                <a:sym typeface="Trebuchet MS"/>
              </a:rPr>
              <a:t>In general, besides technology access, students' perceptions are influenced by: </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design and delivery (especially relating to instructor behavior) of the courses in which they participated</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whatever prior knowledge and experiences that students brought to each learning situation </a:t>
            </a:r>
            <a:r>
              <a:rPr lang="en-US" sz="2666">
                <a:solidFill>
                  <a:srgbClr val="000000"/>
                </a:solidFill>
                <a:latin typeface="Arial"/>
                <a:ea typeface="Arial"/>
                <a:cs typeface="Arial"/>
                <a:sym typeface="Arial"/>
              </a:rPr>
              <a:t>(Hiltz &amp; Shea, 2004; Osborn, 2001)</a:t>
            </a:r>
            <a:endParaRPr sz="2666">
              <a:solidFill>
                <a:srgbClr val="000000"/>
              </a:solidFill>
              <a:latin typeface="Arial"/>
              <a:ea typeface="Arial"/>
              <a:cs typeface="Arial"/>
              <a:sym typeface="Arial"/>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7"/>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199" name="Google Shape;199;p27"/>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Literature Review</a:t>
            </a:r>
            <a:endParaRPr sz="3111" u="sng">
              <a:solidFill>
                <a:srgbClr val="000000"/>
              </a:solidFill>
              <a:latin typeface="Trebuchet MS"/>
              <a:ea typeface="Trebuchet MS"/>
              <a:cs typeface="Trebuchet MS"/>
              <a:sym typeface="Trebuchet MS"/>
            </a:endParaRPr>
          </a:p>
        </p:txBody>
      </p:sp>
      <p:sp>
        <p:nvSpPr>
          <p:cNvPr id="200" name="Google Shape;200;p27"/>
          <p:cNvSpPr txBox="1"/>
          <p:nvPr/>
        </p:nvSpPr>
        <p:spPr>
          <a:xfrm>
            <a:off x="356300" y="1236475"/>
            <a:ext cx="9438900" cy="40308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i="1">
                <a:solidFill>
                  <a:srgbClr val="CC00CC"/>
                </a:solidFill>
                <a:latin typeface="Trebuchet MS"/>
                <a:ea typeface="Trebuchet MS"/>
                <a:cs typeface="Trebuchet MS"/>
                <a:sym typeface="Trebuchet MS"/>
              </a:rPr>
              <a:t>Students' Perceptions of Constructivist Online Learning</a:t>
            </a:r>
            <a:r>
              <a:rPr lang="en-US" sz="2666">
                <a:solidFill>
                  <a:srgbClr val="CC00CC"/>
                </a:solidFill>
                <a:latin typeface="Trebuchet MS"/>
                <a:ea typeface="Trebuchet MS"/>
                <a:cs typeface="Trebuchet MS"/>
                <a:sym typeface="Trebuchet MS"/>
              </a:rPr>
              <a:t> </a:t>
            </a:r>
            <a:endParaRPr sz="2666">
              <a:solidFill>
                <a:srgbClr val="CC00CC"/>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r>
              <a:rPr lang="en-US" sz="2666">
                <a:solidFill>
                  <a:srgbClr val="000000"/>
                </a:solidFill>
                <a:latin typeface="Trebuchet MS"/>
                <a:ea typeface="Trebuchet MS"/>
                <a:cs typeface="Trebuchet MS"/>
                <a:sym typeface="Trebuchet MS"/>
              </a:rPr>
              <a:t>In the case of SSA and Ghana</a:t>
            </a:r>
            <a:endParaRPr sz="2666">
              <a:solidFill>
                <a:srgbClr val="000000"/>
              </a:solidFill>
              <a:latin typeface="Trebuchet MS"/>
              <a:ea typeface="Trebuchet MS"/>
              <a:cs typeface="Trebuchet MS"/>
              <a:sym typeface="Trebuchet MS"/>
            </a:endParaRPr>
          </a:p>
          <a:p>
            <a:pPr marL="0" marR="0" lvl="0" indent="0" algn="l" rtl="0">
              <a:lnSpc>
                <a:spcPct val="119642"/>
              </a:lnSpc>
              <a:spcBef>
                <a:spcPts val="698"/>
              </a:spcBef>
              <a:spcAft>
                <a:spcPts val="0"/>
              </a:spcAft>
              <a:buNone/>
            </a:pPr>
            <a:endParaRPr sz="1555">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very little empirical studies have been reported as online learning is still in its infancy</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8"/>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06" name="Google Shape;206;p28"/>
          <p:cNvSpPr txBox="1"/>
          <p:nvPr/>
        </p:nvSpPr>
        <p:spPr>
          <a:xfrm>
            <a:off x="440950" y="2929800"/>
            <a:ext cx="9438900" cy="1975900"/>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a:solidFill>
                  <a:srgbClr val="000000"/>
                </a:solidFill>
                <a:latin typeface="Trebuchet MS"/>
                <a:ea typeface="Trebuchet MS"/>
                <a:cs typeface="Trebuchet MS"/>
                <a:sym typeface="Trebuchet MS"/>
              </a:rPr>
              <a:t>Present Study</a:t>
            </a:r>
            <a:endParaRPr sz="3111">
              <a:solidFill>
                <a:srgbClr val="000000"/>
              </a:solidFill>
              <a:latin typeface="Trebuchet MS"/>
              <a:ea typeface="Trebuchet MS"/>
              <a:cs typeface="Trebuchet MS"/>
              <a:sym typeface="Trebuchet MS"/>
            </a:endParaRPr>
          </a:p>
          <a:p>
            <a:pPr marL="0" marR="0" lvl="0" indent="0" algn="ctr" rtl="0">
              <a:lnSpc>
                <a:spcPct val="120089"/>
              </a:lnSpc>
              <a:spcBef>
                <a:spcPts val="1406"/>
              </a:spcBef>
              <a:spcAft>
                <a:spcPts val="0"/>
              </a:spcAft>
              <a:buNone/>
            </a:pPr>
            <a:endParaRPr sz="3111">
              <a:solidFill>
                <a:srgbClr val="000000"/>
              </a:solidFill>
              <a:latin typeface="Trebuchet MS"/>
              <a:ea typeface="Trebuchet MS"/>
              <a:cs typeface="Trebuchet MS"/>
              <a:sym typeface="Trebuchet MS"/>
            </a:endParaRPr>
          </a:p>
          <a:p>
            <a:pPr marL="0" marR="0" lvl="0" indent="0" algn="ctr" rtl="0">
              <a:lnSpc>
                <a:spcPct val="120089"/>
              </a:lnSpc>
              <a:spcBef>
                <a:spcPts val="1406"/>
              </a:spcBef>
              <a:spcAft>
                <a:spcPts val="0"/>
              </a:spcAft>
              <a:buNone/>
            </a:pPr>
            <a:endParaRPr sz="3111">
              <a:solidFill>
                <a:srgbClr val="000000"/>
              </a:solidFill>
              <a:latin typeface="Trebuchet MS"/>
              <a:ea typeface="Trebuchet MS"/>
              <a:cs typeface="Trebuchet MS"/>
              <a:sym typeface="Trebuchet M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9"/>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12" name="Google Shape;212;p29"/>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13" name="Google Shape;213;p29"/>
          <p:cNvSpPr txBox="1"/>
          <p:nvPr/>
        </p:nvSpPr>
        <p:spPr>
          <a:xfrm>
            <a:off x="525625" y="1321150"/>
            <a:ext cx="8846250" cy="5350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Study Questions:</a:t>
            </a:r>
            <a:endParaRPr sz="2666"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2666" i="1">
              <a:solidFill>
                <a:srgbClr val="000000"/>
              </a:solidFill>
              <a:latin typeface="Trebuchet MS"/>
              <a:ea typeface="Trebuchet MS"/>
              <a:cs typeface="Trebuchet MS"/>
              <a:sym typeface="Trebuchet MS"/>
            </a:endParaRPr>
          </a:p>
          <a:p>
            <a:pPr marL="381000" marR="0" lvl="0" indent="-220133" algn="l" rtl="0">
              <a:lnSpc>
                <a:spcPct val="119791"/>
              </a:lnSpc>
              <a:spcBef>
                <a:spcPts val="0"/>
              </a:spcBef>
              <a:spcAft>
                <a:spcPts val="0"/>
              </a:spcAft>
              <a:buClr>
                <a:srgbClr val="000000"/>
              </a:buClr>
              <a:buSzPts val="2667"/>
              <a:buAutoNum type="arabicPeriod"/>
            </a:pPr>
            <a:r>
              <a:rPr lang="en-US" sz="2666">
                <a:solidFill>
                  <a:srgbClr val="000000"/>
                </a:solidFill>
                <a:latin typeface="Trebuchet MS"/>
                <a:ea typeface="Trebuchet MS"/>
                <a:cs typeface="Trebuchet MS"/>
                <a:sym typeface="Trebuchet MS"/>
              </a:rPr>
              <a:t>What are the expectations and concerns of Ghanaian "traditional" university students who are being made to take a course where all teaching and learning activities will be carried out online, and with a social constructivist approach?</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0"/>
              </a:spcBef>
              <a:spcAft>
                <a:spcPts val="0"/>
              </a:spcAft>
              <a:buClr>
                <a:srgbClr val="000000"/>
              </a:buClr>
              <a:buSzPts val="2667"/>
              <a:buAutoNum type="arabicPeriod"/>
            </a:pPr>
            <a:r>
              <a:rPr lang="en-US" sz="2666">
                <a:solidFill>
                  <a:srgbClr val="000000"/>
                </a:solidFill>
                <a:latin typeface="Trebuchet MS"/>
                <a:ea typeface="Trebuchet MS"/>
                <a:cs typeface="Trebuchet MS"/>
                <a:sym typeface="Trebuchet MS"/>
              </a:rPr>
              <a:t>What are student attitudes and behaviors as they participate in their first fully online course for a grade, and what are the trends and patterns of general online use?</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0"/>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19" name="Google Shape;219;p30"/>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20" name="Google Shape;220;p30"/>
          <p:cNvSpPr txBox="1"/>
          <p:nvPr/>
        </p:nvSpPr>
        <p:spPr>
          <a:xfrm>
            <a:off x="610300" y="1405800"/>
            <a:ext cx="8846250" cy="45388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Arial"/>
                <a:ea typeface="Arial"/>
                <a:cs typeface="Arial"/>
                <a:sym typeface="Arial"/>
              </a:rPr>
              <a:t>Study Questions:</a:t>
            </a:r>
            <a:endParaRPr sz="2666" i="1">
              <a:solidFill>
                <a:srgbClr val="CC00CC"/>
              </a:solidFill>
              <a:latin typeface="Arial"/>
              <a:ea typeface="Arial"/>
              <a:cs typeface="Arial"/>
              <a:sym typeface="Arial"/>
            </a:endParaRPr>
          </a:p>
          <a:p>
            <a:pPr marL="0" marR="0" lvl="0" indent="0" algn="l" rtl="0">
              <a:lnSpc>
                <a:spcPct val="119791"/>
              </a:lnSpc>
              <a:spcBef>
                <a:spcPts val="0"/>
              </a:spcBef>
              <a:spcAft>
                <a:spcPts val="0"/>
              </a:spcAft>
              <a:buNone/>
            </a:pPr>
            <a:endParaRPr sz="2666" i="1">
              <a:solidFill>
                <a:srgbClr val="000000"/>
              </a:solidFill>
              <a:latin typeface="Trebuchet MS"/>
              <a:ea typeface="Trebuchet MS"/>
              <a:cs typeface="Trebuchet MS"/>
              <a:sym typeface="Trebuchet MS"/>
            </a:endParaRPr>
          </a:p>
          <a:p>
            <a:pPr marL="381000" marR="0" lvl="0" indent="-220133" algn="l" rtl="0">
              <a:lnSpc>
                <a:spcPct val="119791"/>
              </a:lnSpc>
              <a:spcBef>
                <a:spcPts val="0"/>
              </a:spcBef>
              <a:spcAft>
                <a:spcPts val="0"/>
              </a:spcAft>
              <a:buClr>
                <a:srgbClr val="000000"/>
              </a:buClr>
              <a:buSzPts val="2667"/>
              <a:buAutoNum type="arabicPeriod"/>
            </a:pPr>
            <a:r>
              <a:rPr lang="en-US" sz="2666">
                <a:solidFill>
                  <a:srgbClr val="000000"/>
                </a:solidFill>
                <a:latin typeface="Trebuchet MS"/>
                <a:ea typeface="Trebuchet MS"/>
                <a:cs typeface="Trebuchet MS"/>
                <a:sym typeface="Trebuchet MS"/>
              </a:rPr>
              <a:t>How is the nature of student to faculty interaction in the online environment, and how does this influence student perception of online learning?</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0"/>
              </a:spcBef>
              <a:spcAft>
                <a:spcPts val="0"/>
              </a:spcAft>
              <a:buClr>
                <a:srgbClr val="000000"/>
              </a:buClr>
              <a:buSzPts val="2667"/>
              <a:buAutoNum type="arabicPeriod"/>
            </a:pPr>
            <a:r>
              <a:rPr lang="en-US" sz="2666">
                <a:solidFill>
                  <a:srgbClr val="000000"/>
                </a:solidFill>
                <a:latin typeface="Trebuchet MS"/>
                <a:ea typeface="Trebuchet MS"/>
                <a:cs typeface="Trebuchet MS"/>
                <a:sym typeface="Trebuchet MS"/>
              </a:rPr>
              <a:t>How do students' online learning experiences influence their level of perceived learning and satisfaction with the online course?</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2666">
              <a:solidFill>
                <a:srgbClr val="000000"/>
              </a:solidFill>
              <a:latin typeface="Trebuchet MS"/>
              <a:ea typeface="Trebuchet MS"/>
              <a:cs typeface="Trebuchet MS"/>
              <a:sym typeface="Trebuchet MS"/>
            </a:endParaRPr>
          </a:p>
          <a:p>
            <a:pPr marL="0" marR="0" lvl="0" indent="0" algn="l" rtl="0">
              <a:lnSpc>
                <a:spcPct val="119791"/>
              </a:lnSpc>
              <a:spcBef>
                <a:spcPts val="0"/>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1"/>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26" name="Google Shape;226;p31"/>
          <p:cNvSpPr txBox="1">
            <a:spLocks noGrp="1"/>
          </p:cNvSpPr>
          <p:nvPr>
            <p:ph type="body" idx="1"/>
          </p:nvPr>
        </p:nvSpPr>
        <p:spPr>
          <a:xfrm>
            <a:off x="440950" y="1829150"/>
            <a:ext cx="9015575" cy="5138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Involved twenty six (26) undergraduate students who were enrolled in an online course - </a:t>
            </a:r>
            <a:r>
              <a:rPr lang="en-US" sz="2666" i="1">
                <a:solidFill>
                  <a:srgbClr val="000000"/>
                </a:solidFill>
                <a:latin typeface="Trebuchet MS"/>
                <a:ea typeface="Trebuchet MS"/>
                <a:cs typeface="Trebuchet MS"/>
                <a:sym typeface="Trebuchet MS"/>
              </a:rPr>
              <a:t>Pedagogical Aspects of ICT</a:t>
            </a:r>
            <a:r>
              <a:rPr lang="en-US" sz="2666">
                <a:solidFill>
                  <a:srgbClr val="000000"/>
                </a:solidFill>
                <a:latin typeface="Trebuchet MS"/>
                <a:ea typeface="Trebuchet MS"/>
                <a:cs typeface="Trebuchet MS"/>
                <a:sym typeface="Trebuchet MS"/>
              </a:rPr>
              <a:t> - during the second semester of the 2006-7 academic year at the </a:t>
            </a:r>
            <a:r>
              <a:rPr lang="en-US" sz="2666" u="sng">
                <a:solidFill>
                  <a:srgbClr val="009999"/>
                </a:solidFill>
                <a:latin typeface="Trebuchet MS"/>
                <a:ea typeface="Trebuchet MS"/>
                <a:cs typeface="Trebuchet MS"/>
                <a:sym typeface="Trebuchet MS"/>
                <a:hlinkClick r:id="rId3"/>
              </a:rPr>
              <a:t>Regent University College of Science and Technology </a:t>
            </a:r>
            <a:r>
              <a:rPr lang="en-US" sz="2666">
                <a:solidFill>
                  <a:srgbClr val="000000"/>
                </a:solidFill>
                <a:latin typeface="Trebuchet MS"/>
                <a:ea typeface="Trebuchet MS"/>
                <a:cs typeface="Trebuchet MS"/>
                <a:sym typeface="Trebuchet MS"/>
              </a:rPr>
              <a:t>in Ghana</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Most were Pre-service teachers offering Computing with Education as a major</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endParaRPr sz="2666">
              <a:solidFill>
                <a:srgbClr val="000000"/>
              </a:solidFill>
              <a:latin typeface="Trebuchet MS"/>
              <a:ea typeface="Trebuchet MS"/>
              <a:cs typeface="Trebuchet MS"/>
              <a:sym typeface="Trebuchet MS"/>
            </a:endParaRPr>
          </a:p>
        </p:txBody>
      </p:sp>
      <p:sp>
        <p:nvSpPr>
          <p:cNvPr id="227" name="Google Shape;227;p31"/>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28" name="Google Shape;228;p31"/>
          <p:cNvSpPr txBox="1"/>
          <p:nvPr/>
        </p:nvSpPr>
        <p:spPr>
          <a:xfrm>
            <a:off x="525625" y="115180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Study Setting - The Students:</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2"/>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34" name="Google Shape;234;p32"/>
          <p:cNvSpPr txBox="1">
            <a:spLocks noGrp="1"/>
          </p:cNvSpPr>
          <p:nvPr>
            <p:ph type="body" idx="1"/>
          </p:nvPr>
        </p:nvSpPr>
        <p:spPr>
          <a:xfrm>
            <a:off x="440950" y="1829150"/>
            <a:ext cx="9015575" cy="5138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Course was originally designed as a traditional lecture-based classroom course. </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198"/>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However, to introduce the students to collaborative online learning, the course was reconfigured as an online project-based course, and activities were designed to allow students to work with various technology initiatives, work collaboratively, and also experience what learners in an online course typically experience. </a:t>
            </a:r>
            <a:endParaRPr sz="2666">
              <a:solidFill>
                <a:srgbClr val="000000"/>
              </a:solidFill>
              <a:latin typeface="Trebuchet MS"/>
              <a:ea typeface="Trebuchet MS"/>
              <a:cs typeface="Trebuchet MS"/>
              <a:sym typeface="Trebuchet MS"/>
            </a:endParaRPr>
          </a:p>
        </p:txBody>
      </p:sp>
      <p:sp>
        <p:nvSpPr>
          <p:cNvPr id="235" name="Google Shape;235;p32"/>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36" name="Google Shape;236;p32"/>
          <p:cNvSpPr txBox="1"/>
          <p:nvPr/>
        </p:nvSpPr>
        <p:spPr>
          <a:xfrm>
            <a:off x="525625" y="115180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Study Setting - The Course:</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3"/>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42" name="Google Shape;242;p33"/>
          <p:cNvSpPr txBox="1">
            <a:spLocks noGrp="1"/>
          </p:cNvSpPr>
          <p:nvPr>
            <p:ph type="body" idx="1"/>
          </p:nvPr>
        </p:nvSpPr>
        <p:spPr>
          <a:xfrm>
            <a:off x="440950" y="1829150"/>
            <a:ext cx="9015575" cy="5138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Constructivist pedagogy served as the main guide for the design and delivery of the course viz:</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problems must be relevant to students,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the curriculum should be founded on primary concepts,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teachers should seek to understand and value students' point of view and adapt the curriculum accordingly,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authentic assessment should assist the learner rather than to determine a grade (Brooks &amp; Brooks, 1999) </a:t>
            </a:r>
            <a:endParaRPr sz="2666">
              <a:solidFill>
                <a:srgbClr val="000000"/>
              </a:solidFill>
              <a:latin typeface="Trebuchet MS"/>
              <a:ea typeface="Trebuchet MS"/>
              <a:cs typeface="Trebuchet MS"/>
              <a:sym typeface="Trebuchet MS"/>
            </a:endParaRPr>
          </a:p>
        </p:txBody>
      </p:sp>
      <p:sp>
        <p:nvSpPr>
          <p:cNvPr id="243" name="Google Shape;243;p33"/>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44" name="Google Shape;244;p33"/>
          <p:cNvSpPr txBox="1"/>
          <p:nvPr/>
        </p:nvSpPr>
        <p:spPr>
          <a:xfrm>
            <a:off x="525625" y="115180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Study Setting - The Course:</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4"/>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50" name="Google Shape;250;p34"/>
          <p:cNvSpPr txBox="1">
            <a:spLocks noGrp="1"/>
          </p:cNvSpPr>
          <p:nvPr>
            <p:ph type="body" idx="1"/>
          </p:nvPr>
        </p:nvSpPr>
        <p:spPr>
          <a:xfrm>
            <a:off x="440950" y="1829150"/>
            <a:ext cx="9015575" cy="5138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However, as the learners were typically "traditional" students who were being introduced to collaborative online learning for the first time, traditional (objectivist) design principles were also applied in most of the models. </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396"/>
              </a:spcBef>
              <a:spcAft>
                <a:spcPts val="0"/>
              </a:spcAft>
              <a:buNone/>
            </a:pPr>
            <a:endParaRPr sz="2222">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Grading was as follows:</a:t>
            </a: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Participation in discussions and online surveys - 40 %</a:t>
            </a: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Exercises - 30 %</a:t>
            </a: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Course project - 30 %</a:t>
            </a:r>
            <a:endParaRPr sz="2666">
              <a:solidFill>
                <a:srgbClr val="000000"/>
              </a:solidFill>
              <a:latin typeface="Trebuchet MS"/>
              <a:ea typeface="Trebuchet MS"/>
              <a:cs typeface="Trebuchet MS"/>
              <a:sym typeface="Trebuchet MS"/>
            </a:endParaRPr>
          </a:p>
        </p:txBody>
      </p:sp>
      <p:sp>
        <p:nvSpPr>
          <p:cNvPr id="251" name="Google Shape;251;p34"/>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52" name="Google Shape;252;p34"/>
          <p:cNvSpPr txBox="1"/>
          <p:nvPr/>
        </p:nvSpPr>
        <p:spPr>
          <a:xfrm>
            <a:off x="525625" y="115180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Study Setting - The Course:</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35"/>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58" name="Google Shape;258;p35"/>
          <p:cNvSpPr txBox="1">
            <a:spLocks noGrp="1"/>
          </p:cNvSpPr>
          <p:nvPr>
            <p:ph type="body" idx="1"/>
          </p:nvPr>
        </p:nvSpPr>
        <p:spPr>
          <a:xfrm>
            <a:off x="440950" y="1829150"/>
            <a:ext cx="9015575" cy="5138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platform for delivery of the course was </a:t>
            </a:r>
            <a:r>
              <a:rPr lang="en-US" sz="2666" i="1">
                <a:solidFill>
                  <a:srgbClr val="000000"/>
                </a:solidFill>
                <a:latin typeface="Trebuchet MS"/>
                <a:ea typeface="Trebuchet MS"/>
                <a:cs typeface="Trebuchet MS"/>
                <a:sym typeface="Trebuchet MS"/>
              </a:rPr>
              <a:t>Claroline</a:t>
            </a:r>
            <a:r>
              <a:rPr lang="en-US" sz="2666">
                <a:solidFill>
                  <a:srgbClr val="000000"/>
                </a:solidFill>
                <a:latin typeface="Trebuchet MS"/>
                <a:ea typeface="Trebuchet MS"/>
                <a:cs typeface="Trebuchet MS"/>
                <a:sym typeface="Trebuchet MS"/>
              </a:rPr>
              <a:t> (</a:t>
            </a:r>
            <a:r>
              <a:rPr lang="en-US" sz="2666" u="sng">
                <a:solidFill>
                  <a:srgbClr val="009999"/>
                </a:solidFill>
                <a:latin typeface="Trebuchet MS"/>
                <a:ea typeface="Trebuchet MS"/>
                <a:cs typeface="Trebuchet MS"/>
                <a:sym typeface="Trebuchet MS"/>
                <a:hlinkClick r:id="rId3"/>
              </a:rPr>
              <a:t>http://www.claroline.net/</a:t>
            </a:r>
            <a:r>
              <a:rPr lang="en-US" sz="2666">
                <a:solidFill>
                  <a:srgbClr val="000000"/>
                </a:solidFill>
                <a:latin typeface="Trebuchet MS"/>
                <a:ea typeface="Trebuchet MS"/>
                <a:cs typeface="Trebuchet MS"/>
                <a:sym typeface="Trebuchet MS"/>
              </a:rPr>
              <a:t>), an Open-Source web-based Learning Management System, reconfigured and named </a:t>
            </a:r>
            <a:r>
              <a:rPr lang="en-US" sz="2666" i="1">
                <a:solidFill>
                  <a:srgbClr val="000000"/>
                </a:solidFill>
                <a:latin typeface="Trebuchet MS"/>
                <a:ea typeface="Trebuchet MS"/>
                <a:cs typeface="Trebuchet MS"/>
                <a:sym typeface="Trebuchet MS"/>
              </a:rPr>
              <a:t>eCampus</a:t>
            </a:r>
            <a:r>
              <a:rPr lang="en-US" sz="2666">
                <a:solidFill>
                  <a:srgbClr val="000000"/>
                </a:solidFill>
                <a:latin typeface="Trebuchet MS"/>
                <a:ea typeface="Trebuchet MS"/>
                <a:cs typeface="Trebuchet MS"/>
                <a:sym typeface="Trebuchet MS"/>
              </a:rPr>
              <a:t> by the University </a:t>
            </a:r>
            <a:endParaRPr sz="2666">
              <a:solidFill>
                <a:srgbClr val="000000"/>
              </a:solidFill>
              <a:latin typeface="Trebuchet MS"/>
              <a:ea typeface="Trebuchet MS"/>
              <a:cs typeface="Trebuchet MS"/>
              <a:sym typeface="Trebuchet MS"/>
            </a:endParaRPr>
          </a:p>
          <a:p>
            <a:pPr marL="0" marR="0" lvl="0" indent="0" algn="l" rtl="0">
              <a:lnSpc>
                <a:spcPct val="120138"/>
              </a:lnSpc>
              <a:spcBef>
                <a:spcPts val="365"/>
              </a:spcBef>
              <a:spcAft>
                <a:spcPts val="0"/>
              </a:spcAft>
              <a:buNone/>
            </a:pPr>
            <a:endParaRPr sz="2000">
              <a:solidFill>
                <a:srgbClr val="000000"/>
              </a:solidFill>
              <a:latin typeface="Trebuchet MS"/>
              <a:ea typeface="Trebuchet MS"/>
              <a:cs typeface="Trebuchet MS"/>
              <a:sym typeface="Trebuchet MS"/>
            </a:endParaRPr>
          </a:p>
          <a:p>
            <a:pPr marL="381000" marR="0" lvl="0" indent="-220133" algn="l" rtl="0">
              <a:lnSpc>
                <a:spcPct val="119791"/>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Content was predominantly text-based</a:t>
            </a:r>
            <a:endParaRPr sz="2666">
              <a:solidFill>
                <a:srgbClr val="000000"/>
              </a:solidFill>
              <a:latin typeface="Trebuchet MS"/>
              <a:ea typeface="Trebuchet MS"/>
              <a:cs typeface="Trebuchet MS"/>
              <a:sym typeface="Trebuchet MS"/>
            </a:endParaRPr>
          </a:p>
          <a:p>
            <a:pPr marL="0" marR="0" lvl="0" indent="0" algn="l" rtl="0">
              <a:lnSpc>
                <a:spcPct val="120138"/>
              </a:lnSpc>
              <a:spcBef>
                <a:spcPts val="365"/>
              </a:spcBef>
              <a:spcAft>
                <a:spcPts val="0"/>
              </a:spcAft>
              <a:buNone/>
            </a:pPr>
            <a:endParaRPr sz="2000">
              <a:solidFill>
                <a:srgbClr val="000000"/>
              </a:solidFill>
              <a:latin typeface="Trebuchet MS"/>
              <a:ea typeface="Trebuchet MS"/>
              <a:cs typeface="Trebuchet MS"/>
              <a:sym typeface="Trebuchet MS"/>
            </a:endParaRPr>
          </a:p>
          <a:p>
            <a:pPr marL="381000" marR="0" lvl="0" indent="-220133" algn="l" rtl="0">
              <a:lnSpc>
                <a:spcPct val="100000"/>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course was designed to be completed in only five learning modules over a 16-week semester.</a:t>
            </a:r>
            <a:r>
              <a:rPr lang="en-US" sz="3555">
                <a:solidFill>
                  <a:srgbClr val="000000"/>
                </a:solidFill>
                <a:latin typeface="Arial"/>
                <a:ea typeface="Arial"/>
                <a:cs typeface="Arial"/>
                <a:sym typeface="Arial"/>
              </a:rPr>
              <a:t> </a:t>
            </a:r>
            <a:endParaRPr sz="3555">
              <a:solidFill>
                <a:srgbClr val="000000"/>
              </a:solidFill>
              <a:latin typeface="Arial"/>
              <a:ea typeface="Arial"/>
              <a:cs typeface="Arial"/>
              <a:sym typeface="Arial"/>
            </a:endParaRPr>
          </a:p>
        </p:txBody>
      </p:sp>
      <p:sp>
        <p:nvSpPr>
          <p:cNvPr id="259" name="Google Shape;259;p35"/>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60" name="Google Shape;260;p35"/>
          <p:cNvSpPr txBox="1"/>
          <p:nvPr/>
        </p:nvSpPr>
        <p:spPr>
          <a:xfrm>
            <a:off x="525625" y="115180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Study Setting - The Course:</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9"/>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pic>
        <p:nvPicPr>
          <p:cNvPr id="38" name="Google Shape;38;p9"/>
          <p:cNvPicPr preferRelativeResize="0"/>
          <p:nvPr/>
        </p:nvPicPr>
        <p:blipFill>
          <a:blip r:embed="rId3">
            <a:alphaModFix/>
          </a:blip>
          <a:stretch>
            <a:fillRect/>
          </a:stretch>
        </p:blipFill>
        <p:spPr>
          <a:xfrm>
            <a:off x="1354650" y="338650"/>
            <a:ext cx="7112000" cy="6656900"/>
          </a:xfrm>
          <a:prstGeom prst="rect">
            <a:avLst/>
          </a:prstGeom>
          <a:noFill/>
          <a:ln>
            <a:noFill/>
          </a:ln>
        </p:spPr>
      </p:pic>
      <p:sp>
        <p:nvSpPr>
          <p:cNvPr id="39" name="Google Shape;39;p9"/>
          <p:cNvSpPr txBox="1"/>
          <p:nvPr/>
        </p:nvSpPr>
        <p:spPr>
          <a:xfrm>
            <a:off x="356300" y="220475"/>
            <a:ext cx="3342900" cy="381350"/>
          </a:xfrm>
          <a:prstGeom prst="rect">
            <a:avLst/>
          </a:prstGeom>
          <a:noFill/>
          <a:ln>
            <a:noFill/>
          </a:ln>
        </p:spPr>
        <p:txBody>
          <a:bodyPr spcFirstLastPara="1" wrap="square" lIns="38100" tIns="38100" rIns="38100" bIns="38100" anchor="t" anchorCtr="0">
            <a:noAutofit/>
          </a:bodyPr>
          <a:lstStyle/>
          <a:p>
            <a:pPr marL="0" marR="0" lvl="0" indent="0" algn="l" rtl="0">
              <a:lnSpc>
                <a:spcPct val="120138"/>
              </a:lnSpc>
              <a:spcBef>
                <a:spcPts val="0"/>
              </a:spcBef>
              <a:spcAft>
                <a:spcPts val="0"/>
              </a:spcAft>
              <a:buNone/>
            </a:pPr>
            <a:r>
              <a:rPr lang="en-US" sz="2000" b="1">
                <a:solidFill>
                  <a:srgbClr val="000000"/>
                </a:solidFill>
                <a:latin typeface="Trebuchet MS"/>
                <a:ea typeface="Trebuchet MS"/>
                <a:cs typeface="Trebuchet MS"/>
                <a:sym typeface="Trebuchet MS"/>
              </a:rPr>
              <a:t>Sub-Saharan Africa</a:t>
            </a:r>
            <a:endParaRPr sz="2000" b="1">
              <a:solidFill>
                <a:srgbClr val="000000"/>
              </a:solidFill>
              <a:latin typeface="Trebuchet MS"/>
              <a:ea typeface="Trebuchet MS"/>
              <a:cs typeface="Trebuchet MS"/>
              <a:sym typeface="Trebuchet M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6"/>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66" name="Google Shape;266;p36"/>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pic>
        <p:nvPicPr>
          <p:cNvPr id="267" name="Google Shape;267;p36"/>
          <p:cNvPicPr preferRelativeResize="0"/>
          <p:nvPr/>
        </p:nvPicPr>
        <p:blipFill>
          <a:blip r:embed="rId3">
            <a:alphaModFix/>
          </a:blip>
          <a:stretch>
            <a:fillRect/>
          </a:stretch>
        </p:blipFill>
        <p:spPr>
          <a:xfrm>
            <a:off x="592650" y="931325"/>
            <a:ext cx="8900575" cy="6011325"/>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37"/>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73" name="Google Shape;273;p37"/>
          <p:cNvSpPr txBox="1">
            <a:spLocks noGrp="1"/>
          </p:cNvSpPr>
          <p:nvPr>
            <p:ph type="body" idx="1"/>
          </p:nvPr>
        </p:nvSpPr>
        <p:spPr>
          <a:xfrm>
            <a:off x="440950" y="1829150"/>
            <a:ext cx="9015575" cy="5138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students involved in the study are already in a technology oriented field and as such findings may not be applicable to entire student populations.</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researcher was the instructor of the course and this might have influenced student responses to questionnaire though efforts were made to ensure anonymity.</a:t>
            </a:r>
            <a:endParaRPr sz="2666">
              <a:solidFill>
                <a:srgbClr val="000000"/>
              </a:solidFill>
              <a:latin typeface="Trebuchet MS"/>
              <a:ea typeface="Trebuchet MS"/>
              <a:cs typeface="Trebuchet MS"/>
              <a:sym typeface="Trebuchet MS"/>
            </a:endParaRPr>
          </a:p>
        </p:txBody>
      </p:sp>
      <p:sp>
        <p:nvSpPr>
          <p:cNvPr id="274" name="Google Shape;274;p37"/>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75" name="Google Shape;275;p37"/>
          <p:cNvSpPr txBox="1"/>
          <p:nvPr/>
        </p:nvSpPr>
        <p:spPr>
          <a:xfrm>
            <a:off x="525625" y="115180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Limitations of Study:</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8"/>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81" name="Google Shape;281;p38"/>
          <p:cNvSpPr txBox="1">
            <a:spLocks noGrp="1"/>
          </p:cNvSpPr>
          <p:nvPr>
            <p:ph type="body" idx="1"/>
          </p:nvPr>
        </p:nvSpPr>
        <p:spPr>
          <a:xfrm>
            <a:off x="440950" y="1829150"/>
            <a:ext cx="9015575" cy="3699225"/>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group of students involved in this study had personal physical contacts with each other as they were involved in other classroom based courses. Thus records of students' online collaborative activities probably did not represent all the interactivity that took place pertaining to the course.</a:t>
            </a:r>
            <a:endParaRPr sz="2666">
              <a:solidFill>
                <a:srgbClr val="000000"/>
              </a:solidFill>
              <a:latin typeface="Trebuchet MS"/>
              <a:ea typeface="Trebuchet MS"/>
              <a:cs typeface="Trebuchet MS"/>
              <a:sym typeface="Trebuchet MS"/>
            </a:endParaRPr>
          </a:p>
        </p:txBody>
      </p:sp>
      <p:sp>
        <p:nvSpPr>
          <p:cNvPr id="282" name="Google Shape;282;p38"/>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83" name="Google Shape;283;p38"/>
          <p:cNvSpPr txBox="1"/>
          <p:nvPr/>
        </p:nvSpPr>
        <p:spPr>
          <a:xfrm>
            <a:off x="525625" y="115180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Limitations of Study:</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39"/>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89" name="Google Shape;289;p39"/>
          <p:cNvSpPr txBox="1">
            <a:spLocks noGrp="1"/>
          </p:cNvSpPr>
          <p:nvPr>
            <p:ph type="body" idx="1"/>
          </p:nvPr>
        </p:nvSpPr>
        <p:spPr>
          <a:xfrm>
            <a:off x="440950" y="1659800"/>
            <a:ext cx="9015575" cy="5138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Case study</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198"/>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Quantitative and Qualitative Data obtained from:</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Questionnaire (pre- and post-course)</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E-mail and chat interactions with students</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Server logs</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Researcher's personal observation</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198"/>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Techniques such as prolonged engagement, persistent observation, triangulation and reflexive journaling were applied in order to increase the trustworthiness of the data.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endParaRPr sz="2666">
              <a:solidFill>
                <a:srgbClr val="000000"/>
              </a:solidFill>
              <a:latin typeface="Trebuchet MS"/>
              <a:ea typeface="Trebuchet MS"/>
              <a:cs typeface="Trebuchet MS"/>
              <a:sym typeface="Trebuchet MS"/>
            </a:endParaRPr>
          </a:p>
        </p:txBody>
      </p:sp>
      <p:sp>
        <p:nvSpPr>
          <p:cNvPr id="290" name="Google Shape;290;p39"/>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91" name="Google Shape;291;p39"/>
          <p:cNvSpPr txBox="1"/>
          <p:nvPr/>
        </p:nvSpPr>
        <p:spPr>
          <a:xfrm>
            <a:off x="525625" y="106715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Methodology:</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0"/>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297" name="Google Shape;297;p40"/>
          <p:cNvSpPr txBox="1">
            <a:spLocks noGrp="1"/>
          </p:cNvSpPr>
          <p:nvPr>
            <p:ph type="body" idx="1"/>
          </p:nvPr>
        </p:nvSpPr>
        <p:spPr>
          <a:xfrm>
            <a:off x="440950" y="1659800"/>
            <a:ext cx="9015575" cy="51385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Data Analysis</a:t>
            </a: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479"/>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Using the research questions as a guide;</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198"/>
              </a:spcBef>
              <a:spcAft>
                <a:spcPts val="0"/>
              </a:spcAft>
              <a:buNone/>
            </a:pPr>
            <a:endParaRPr sz="1111">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Quantitative data was analyzed mainly by descriptive statistics with the aid of Microsoft Excel</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Qualitative data, which formed the bulk of the data and information was handled according to the some procedures of grounded theory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r>
              <a:rPr lang="en-US" sz="2666">
                <a:solidFill>
                  <a:srgbClr val="000000"/>
                </a:solidFill>
                <a:latin typeface="Trebuchet MS"/>
                <a:ea typeface="Trebuchet MS"/>
                <a:cs typeface="Trebuchet MS"/>
                <a:sym typeface="Trebuchet MS"/>
              </a:rPr>
              <a:t>- No hypothesis was tested</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479"/>
              </a:spcBef>
              <a:spcAft>
                <a:spcPts val="0"/>
              </a:spcAft>
              <a:buNone/>
            </a:pPr>
            <a:endParaRPr sz="2666">
              <a:solidFill>
                <a:srgbClr val="000000"/>
              </a:solidFill>
              <a:latin typeface="Trebuchet MS"/>
              <a:ea typeface="Trebuchet MS"/>
              <a:cs typeface="Trebuchet MS"/>
              <a:sym typeface="Trebuchet MS"/>
            </a:endParaRPr>
          </a:p>
        </p:txBody>
      </p:sp>
      <p:sp>
        <p:nvSpPr>
          <p:cNvPr id="298" name="Google Shape;298;p40"/>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299" name="Google Shape;299;p40"/>
          <p:cNvSpPr txBox="1"/>
          <p:nvPr/>
        </p:nvSpPr>
        <p:spPr>
          <a:xfrm>
            <a:off x="525625" y="1067150"/>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Methodology:</a:t>
            </a:r>
            <a:endParaRPr sz="2666" i="1">
              <a:solidFill>
                <a:srgbClr val="CC00CC"/>
              </a:solidFill>
              <a:latin typeface="Trebuchet MS"/>
              <a:ea typeface="Trebuchet MS"/>
              <a:cs typeface="Trebuchet MS"/>
              <a:sym typeface="Trebuchet M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41"/>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305" name="Google Shape;305;p41"/>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306" name="Google Shape;306;p41"/>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Age Distribution of Students (22 respondents)</a:t>
            </a:r>
            <a:endParaRPr sz="2666" i="1">
              <a:solidFill>
                <a:srgbClr val="000000"/>
              </a:solidFill>
              <a:latin typeface="Trebuchet MS"/>
              <a:ea typeface="Trebuchet MS"/>
              <a:cs typeface="Trebuchet MS"/>
              <a:sym typeface="Trebuchet MS"/>
            </a:endParaRPr>
          </a:p>
        </p:txBody>
      </p:sp>
      <p:pic>
        <p:nvPicPr>
          <p:cNvPr id="307" name="Google Shape;307;p41"/>
          <p:cNvPicPr preferRelativeResize="0"/>
          <p:nvPr/>
        </p:nvPicPr>
        <p:blipFill>
          <a:blip r:embed="rId3">
            <a:alphaModFix/>
          </a:blip>
          <a:stretch>
            <a:fillRect/>
          </a:stretch>
        </p:blipFill>
        <p:spPr>
          <a:xfrm>
            <a:off x="508000" y="2688150"/>
            <a:ext cx="7196650" cy="2920975"/>
          </a:xfrm>
          <a:prstGeom prst="rect">
            <a:avLst/>
          </a:prstGeom>
          <a:noFill/>
          <a:ln>
            <a:noFill/>
          </a:ln>
        </p:spPr>
      </p:pic>
      <p:sp>
        <p:nvSpPr>
          <p:cNvPr id="308" name="Google Shape;308;p41"/>
          <p:cNvSpPr txBox="1"/>
          <p:nvPr/>
        </p:nvSpPr>
        <p:spPr>
          <a:xfrm>
            <a:off x="3404300" y="4961800"/>
            <a:ext cx="4274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4 (18 %)</a:t>
            </a:r>
            <a:endParaRPr sz="2666">
              <a:solidFill>
                <a:srgbClr val="000000"/>
              </a:solidFill>
              <a:latin typeface="Trebuchet MS"/>
              <a:ea typeface="Trebuchet MS"/>
              <a:cs typeface="Trebuchet MS"/>
              <a:sym typeface="Trebuchet MS"/>
            </a:endParaRPr>
          </a:p>
        </p:txBody>
      </p:sp>
      <p:sp>
        <p:nvSpPr>
          <p:cNvPr id="309" name="Google Shape;309;p41"/>
          <p:cNvSpPr txBox="1"/>
          <p:nvPr/>
        </p:nvSpPr>
        <p:spPr>
          <a:xfrm>
            <a:off x="610300" y="4961800"/>
            <a:ext cx="2665575"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&gt; 30</a:t>
            </a:r>
            <a:endParaRPr sz="2666">
              <a:solidFill>
                <a:srgbClr val="000000"/>
              </a:solidFill>
              <a:latin typeface="Trebuchet MS"/>
              <a:ea typeface="Trebuchet MS"/>
              <a:cs typeface="Trebuchet MS"/>
              <a:sym typeface="Trebuchet MS"/>
            </a:endParaRPr>
          </a:p>
        </p:txBody>
      </p:sp>
      <p:sp>
        <p:nvSpPr>
          <p:cNvPr id="310" name="Google Shape;310;p41"/>
          <p:cNvSpPr txBox="1"/>
          <p:nvPr/>
        </p:nvSpPr>
        <p:spPr>
          <a:xfrm>
            <a:off x="3404300" y="4284475"/>
            <a:ext cx="4274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16 (73 %)</a:t>
            </a:r>
            <a:endParaRPr sz="2666">
              <a:solidFill>
                <a:srgbClr val="000000"/>
              </a:solidFill>
              <a:latin typeface="Trebuchet MS"/>
              <a:ea typeface="Trebuchet MS"/>
              <a:cs typeface="Trebuchet MS"/>
              <a:sym typeface="Trebuchet MS"/>
            </a:endParaRPr>
          </a:p>
        </p:txBody>
      </p:sp>
      <p:sp>
        <p:nvSpPr>
          <p:cNvPr id="311" name="Google Shape;311;p41"/>
          <p:cNvSpPr txBox="1"/>
          <p:nvPr/>
        </p:nvSpPr>
        <p:spPr>
          <a:xfrm>
            <a:off x="610300" y="4284475"/>
            <a:ext cx="2665575"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20 - 30</a:t>
            </a:r>
            <a:endParaRPr sz="2666">
              <a:solidFill>
                <a:srgbClr val="000000"/>
              </a:solidFill>
              <a:latin typeface="Trebuchet MS"/>
              <a:ea typeface="Trebuchet MS"/>
              <a:cs typeface="Trebuchet MS"/>
              <a:sym typeface="Trebuchet MS"/>
            </a:endParaRPr>
          </a:p>
        </p:txBody>
      </p:sp>
      <p:sp>
        <p:nvSpPr>
          <p:cNvPr id="312" name="Google Shape;312;p41"/>
          <p:cNvSpPr txBox="1"/>
          <p:nvPr/>
        </p:nvSpPr>
        <p:spPr>
          <a:xfrm>
            <a:off x="3404300" y="3522475"/>
            <a:ext cx="4274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2 (9 %)</a:t>
            </a:r>
            <a:endParaRPr sz="2666">
              <a:solidFill>
                <a:srgbClr val="000000"/>
              </a:solidFill>
              <a:latin typeface="Trebuchet MS"/>
              <a:ea typeface="Trebuchet MS"/>
              <a:cs typeface="Trebuchet MS"/>
              <a:sym typeface="Trebuchet MS"/>
            </a:endParaRPr>
          </a:p>
        </p:txBody>
      </p:sp>
      <p:sp>
        <p:nvSpPr>
          <p:cNvPr id="313" name="Google Shape;313;p41"/>
          <p:cNvSpPr txBox="1"/>
          <p:nvPr/>
        </p:nvSpPr>
        <p:spPr>
          <a:xfrm>
            <a:off x="610300" y="3522475"/>
            <a:ext cx="2665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&lt; 20</a:t>
            </a:r>
            <a:endParaRPr sz="2666">
              <a:solidFill>
                <a:srgbClr val="000000"/>
              </a:solidFill>
              <a:latin typeface="Trebuchet MS"/>
              <a:ea typeface="Trebuchet MS"/>
              <a:cs typeface="Trebuchet MS"/>
              <a:sym typeface="Trebuchet MS"/>
            </a:endParaRPr>
          </a:p>
        </p:txBody>
      </p:sp>
      <p:sp>
        <p:nvSpPr>
          <p:cNvPr id="314" name="Google Shape;314;p41"/>
          <p:cNvSpPr txBox="1"/>
          <p:nvPr/>
        </p:nvSpPr>
        <p:spPr>
          <a:xfrm>
            <a:off x="3404300" y="2760475"/>
            <a:ext cx="4274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No. (%)</a:t>
            </a:r>
            <a:endParaRPr sz="2666" b="1">
              <a:solidFill>
                <a:srgbClr val="000000"/>
              </a:solidFill>
              <a:latin typeface="Trebuchet MS"/>
              <a:ea typeface="Trebuchet MS"/>
              <a:cs typeface="Trebuchet MS"/>
              <a:sym typeface="Trebuchet MS"/>
            </a:endParaRPr>
          </a:p>
        </p:txBody>
      </p:sp>
      <p:sp>
        <p:nvSpPr>
          <p:cNvPr id="315" name="Google Shape;315;p41"/>
          <p:cNvSpPr txBox="1"/>
          <p:nvPr/>
        </p:nvSpPr>
        <p:spPr>
          <a:xfrm>
            <a:off x="610300" y="2760475"/>
            <a:ext cx="2665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Age (yrs)</a:t>
            </a:r>
            <a:endParaRPr sz="2666" b="1">
              <a:solidFill>
                <a:srgbClr val="000000"/>
              </a:solidFill>
              <a:latin typeface="Trebuchet MS"/>
              <a:ea typeface="Trebuchet MS"/>
              <a:cs typeface="Trebuchet MS"/>
              <a:sym typeface="Trebuchet M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42"/>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321" name="Google Shape;321;p42"/>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322" name="Google Shape;322;p42"/>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Year of Study</a:t>
            </a:r>
            <a:endParaRPr sz="2666" i="1">
              <a:solidFill>
                <a:srgbClr val="000000"/>
              </a:solidFill>
              <a:latin typeface="Trebuchet MS"/>
              <a:ea typeface="Trebuchet MS"/>
              <a:cs typeface="Trebuchet MS"/>
              <a:sym typeface="Trebuchet MS"/>
            </a:endParaRPr>
          </a:p>
        </p:txBody>
      </p:sp>
      <p:pic>
        <p:nvPicPr>
          <p:cNvPr id="323" name="Google Shape;323;p42"/>
          <p:cNvPicPr preferRelativeResize="0"/>
          <p:nvPr/>
        </p:nvPicPr>
        <p:blipFill>
          <a:blip r:embed="rId3">
            <a:alphaModFix/>
          </a:blip>
          <a:stretch>
            <a:fillRect/>
          </a:stretch>
        </p:blipFill>
        <p:spPr>
          <a:xfrm>
            <a:off x="508000" y="2688150"/>
            <a:ext cx="7196650" cy="2920975"/>
          </a:xfrm>
          <a:prstGeom prst="rect">
            <a:avLst/>
          </a:prstGeom>
          <a:noFill/>
          <a:ln>
            <a:noFill/>
          </a:ln>
        </p:spPr>
      </p:pic>
      <p:sp>
        <p:nvSpPr>
          <p:cNvPr id="324" name="Google Shape;324;p42"/>
          <p:cNvSpPr txBox="1"/>
          <p:nvPr/>
        </p:nvSpPr>
        <p:spPr>
          <a:xfrm>
            <a:off x="3404300" y="4961800"/>
            <a:ext cx="4274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4 (18 %)</a:t>
            </a:r>
            <a:endParaRPr sz="2666">
              <a:solidFill>
                <a:srgbClr val="000000"/>
              </a:solidFill>
              <a:latin typeface="Trebuchet MS"/>
              <a:ea typeface="Trebuchet MS"/>
              <a:cs typeface="Trebuchet MS"/>
              <a:sym typeface="Trebuchet MS"/>
            </a:endParaRPr>
          </a:p>
        </p:txBody>
      </p:sp>
      <p:sp>
        <p:nvSpPr>
          <p:cNvPr id="325" name="Google Shape;325;p42"/>
          <p:cNvSpPr txBox="1"/>
          <p:nvPr/>
        </p:nvSpPr>
        <p:spPr>
          <a:xfrm>
            <a:off x="610300" y="4961800"/>
            <a:ext cx="2665575"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Third</a:t>
            </a:r>
            <a:endParaRPr sz="2666">
              <a:solidFill>
                <a:srgbClr val="000000"/>
              </a:solidFill>
              <a:latin typeface="Trebuchet MS"/>
              <a:ea typeface="Trebuchet MS"/>
              <a:cs typeface="Trebuchet MS"/>
              <a:sym typeface="Trebuchet MS"/>
            </a:endParaRPr>
          </a:p>
        </p:txBody>
      </p:sp>
      <p:sp>
        <p:nvSpPr>
          <p:cNvPr id="326" name="Google Shape;326;p42"/>
          <p:cNvSpPr txBox="1"/>
          <p:nvPr/>
        </p:nvSpPr>
        <p:spPr>
          <a:xfrm>
            <a:off x="3404300" y="4284475"/>
            <a:ext cx="4274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5 (23 %)</a:t>
            </a:r>
            <a:endParaRPr sz="2666">
              <a:solidFill>
                <a:srgbClr val="000000"/>
              </a:solidFill>
              <a:latin typeface="Trebuchet MS"/>
              <a:ea typeface="Trebuchet MS"/>
              <a:cs typeface="Trebuchet MS"/>
              <a:sym typeface="Trebuchet MS"/>
            </a:endParaRPr>
          </a:p>
        </p:txBody>
      </p:sp>
      <p:sp>
        <p:nvSpPr>
          <p:cNvPr id="327" name="Google Shape;327;p42"/>
          <p:cNvSpPr txBox="1"/>
          <p:nvPr/>
        </p:nvSpPr>
        <p:spPr>
          <a:xfrm>
            <a:off x="610300" y="4284475"/>
            <a:ext cx="2665575"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Second</a:t>
            </a:r>
            <a:endParaRPr sz="2666">
              <a:solidFill>
                <a:srgbClr val="000000"/>
              </a:solidFill>
              <a:latin typeface="Trebuchet MS"/>
              <a:ea typeface="Trebuchet MS"/>
              <a:cs typeface="Trebuchet MS"/>
              <a:sym typeface="Trebuchet MS"/>
            </a:endParaRPr>
          </a:p>
        </p:txBody>
      </p:sp>
      <p:sp>
        <p:nvSpPr>
          <p:cNvPr id="328" name="Google Shape;328;p42"/>
          <p:cNvSpPr txBox="1"/>
          <p:nvPr/>
        </p:nvSpPr>
        <p:spPr>
          <a:xfrm>
            <a:off x="3404300" y="3522475"/>
            <a:ext cx="4274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13 (59 %)</a:t>
            </a:r>
            <a:endParaRPr sz="2666">
              <a:solidFill>
                <a:srgbClr val="000000"/>
              </a:solidFill>
              <a:latin typeface="Trebuchet MS"/>
              <a:ea typeface="Trebuchet MS"/>
              <a:cs typeface="Trebuchet MS"/>
              <a:sym typeface="Trebuchet MS"/>
            </a:endParaRPr>
          </a:p>
        </p:txBody>
      </p:sp>
      <p:sp>
        <p:nvSpPr>
          <p:cNvPr id="329" name="Google Shape;329;p42"/>
          <p:cNvSpPr txBox="1"/>
          <p:nvPr/>
        </p:nvSpPr>
        <p:spPr>
          <a:xfrm>
            <a:off x="610300" y="3522475"/>
            <a:ext cx="2665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First</a:t>
            </a:r>
            <a:endParaRPr sz="2666">
              <a:solidFill>
                <a:srgbClr val="000000"/>
              </a:solidFill>
              <a:latin typeface="Trebuchet MS"/>
              <a:ea typeface="Trebuchet MS"/>
              <a:cs typeface="Trebuchet MS"/>
              <a:sym typeface="Trebuchet MS"/>
            </a:endParaRPr>
          </a:p>
        </p:txBody>
      </p:sp>
      <p:sp>
        <p:nvSpPr>
          <p:cNvPr id="330" name="Google Shape;330;p42"/>
          <p:cNvSpPr txBox="1"/>
          <p:nvPr/>
        </p:nvSpPr>
        <p:spPr>
          <a:xfrm>
            <a:off x="3404300" y="2760475"/>
            <a:ext cx="4274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No. (%)</a:t>
            </a:r>
            <a:endParaRPr sz="2666" b="1">
              <a:solidFill>
                <a:srgbClr val="000000"/>
              </a:solidFill>
              <a:latin typeface="Trebuchet MS"/>
              <a:ea typeface="Trebuchet MS"/>
              <a:cs typeface="Trebuchet MS"/>
              <a:sym typeface="Trebuchet MS"/>
            </a:endParaRPr>
          </a:p>
        </p:txBody>
      </p:sp>
      <p:sp>
        <p:nvSpPr>
          <p:cNvPr id="331" name="Google Shape;331;p42"/>
          <p:cNvSpPr txBox="1"/>
          <p:nvPr/>
        </p:nvSpPr>
        <p:spPr>
          <a:xfrm>
            <a:off x="610300" y="2760475"/>
            <a:ext cx="2665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Year of Study</a:t>
            </a:r>
            <a:endParaRPr sz="2666" b="1">
              <a:solidFill>
                <a:srgbClr val="000000"/>
              </a:solidFill>
              <a:latin typeface="Trebuchet MS"/>
              <a:ea typeface="Trebuchet MS"/>
              <a:cs typeface="Trebuchet MS"/>
              <a:sym typeface="Trebuchet M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3"/>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337" name="Google Shape;337;p43"/>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338" name="Google Shape;338;p43"/>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Status</a:t>
            </a:r>
            <a:endParaRPr sz="2666" i="1">
              <a:solidFill>
                <a:srgbClr val="000000"/>
              </a:solidFill>
              <a:latin typeface="Trebuchet MS"/>
              <a:ea typeface="Trebuchet MS"/>
              <a:cs typeface="Trebuchet MS"/>
              <a:sym typeface="Trebuchet MS"/>
            </a:endParaRPr>
          </a:p>
        </p:txBody>
      </p:sp>
      <p:pic>
        <p:nvPicPr>
          <p:cNvPr id="339" name="Google Shape;339;p43"/>
          <p:cNvPicPr preferRelativeResize="0"/>
          <p:nvPr/>
        </p:nvPicPr>
        <p:blipFill>
          <a:blip r:embed="rId3">
            <a:alphaModFix/>
          </a:blip>
          <a:stretch>
            <a:fillRect/>
          </a:stretch>
        </p:blipFill>
        <p:spPr>
          <a:xfrm>
            <a:off x="508000" y="2688150"/>
            <a:ext cx="7196650" cy="2243650"/>
          </a:xfrm>
          <a:prstGeom prst="rect">
            <a:avLst/>
          </a:prstGeom>
          <a:noFill/>
          <a:ln>
            <a:noFill/>
          </a:ln>
        </p:spPr>
      </p:pic>
      <p:sp>
        <p:nvSpPr>
          <p:cNvPr id="340" name="Google Shape;340;p43"/>
          <p:cNvSpPr txBox="1"/>
          <p:nvPr/>
        </p:nvSpPr>
        <p:spPr>
          <a:xfrm>
            <a:off x="3827625" y="4284475"/>
            <a:ext cx="385090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4 (18 %)</a:t>
            </a:r>
            <a:endParaRPr sz="2666">
              <a:solidFill>
                <a:srgbClr val="000000"/>
              </a:solidFill>
              <a:latin typeface="Trebuchet MS"/>
              <a:ea typeface="Trebuchet MS"/>
              <a:cs typeface="Trebuchet MS"/>
              <a:sym typeface="Trebuchet MS"/>
            </a:endParaRPr>
          </a:p>
        </p:txBody>
      </p:sp>
      <p:sp>
        <p:nvSpPr>
          <p:cNvPr id="341" name="Google Shape;341;p43"/>
          <p:cNvSpPr txBox="1"/>
          <p:nvPr/>
        </p:nvSpPr>
        <p:spPr>
          <a:xfrm>
            <a:off x="610300" y="4284475"/>
            <a:ext cx="308890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Part Time</a:t>
            </a:r>
            <a:endParaRPr sz="2666">
              <a:solidFill>
                <a:srgbClr val="000000"/>
              </a:solidFill>
              <a:latin typeface="Trebuchet MS"/>
              <a:ea typeface="Trebuchet MS"/>
              <a:cs typeface="Trebuchet MS"/>
              <a:sym typeface="Trebuchet MS"/>
            </a:endParaRPr>
          </a:p>
        </p:txBody>
      </p:sp>
      <p:sp>
        <p:nvSpPr>
          <p:cNvPr id="342" name="Google Shape;342;p43"/>
          <p:cNvSpPr txBox="1"/>
          <p:nvPr/>
        </p:nvSpPr>
        <p:spPr>
          <a:xfrm>
            <a:off x="3827625" y="3522475"/>
            <a:ext cx="3850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18 (82 %)</a:t>
            </a:r>
            <a:endParaRPr sz="2666">
              <a:solidFill>
                <a:srgbClr val="000000"/>
              </a:solidFill>
              <a:latin typeface="Trebuchet MS"/>
              <a:ea typeface="Trebuchet MS"/>
              <a:cs typeface="Trebuchet MS"/>
              <a:sym typeface="Trebuchet MS"/>
            </a:endParaRPr>
          </a:p>
        </p:txBody>
      </p:sp>
      <p:sp>
        <p:nvSpPr>
          <p:cNvPr id="343" name="Google Shape;343;p43"/>
          <p:cNvSpPr txBox="1"/>
          <p:nvPr/>
        </p:nvSpPr>
        <p:spPr>
          <a:xfrm>
            <a:off x="610300" y="3522475"/>
            <a:ext cx="3088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Full Time</a:t>
            </a:r>
            <a:endParaRPr sz="2666">
              <a:solidFill>
                <a:srgbClr val="000000"/>
              </a:solidFill>
              <a:latin typeface="Trebuchet MS"/>
              <a:ea typeface="Trebuchet MS"/>
              <a:cs typeface="Trebuchet MS"/>
              <a:sym typeface="Trebuchet MS"/>
            </a:endParaRPr>
          </a:p>
        </p:txBody>
      </p:sp>
      <p:sp>
        <p:nvSpPr>
          <p:cNvPr id="344" name="Google Shape;344;p43"/>
          <p:cNvSpPr txBox="1"/>
          <p:nvPr/>
        </p:nvSpPr>
        <p:spPr>
          <a:xfrm>
            <a:off x="3827625" y="2760475"/>
            <a:ext cx="3850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No. (%)</a:t>
            </a:r>
            <a:endParaRPr sz="2666" b="1">
              <a:solidFill>
                <a:srgbClr val="000000"/>
              </a:solidFill>
              <a:latin typeface="Trebuchet MS"/>
              <a:ea typeface="Trebuchet MS"/>
              <a:cs typeface="Trebuchet MS"/>
              <a:sym typeface="Trebuchet MS"/>
            </a:endParaRPr>
          </a:p>
        </p:txBody>
      </p:sp>
      <p:sp>
        <p:nvSpPr>
          <p:cNvPr id="345" name="Google Shape;345;p43"/>
          <p:cNvSpPr txBox="1"/>
          <p:nvPr/>
        </p:nvSpPr>
        <p:spPr>
          <a:xfrm>
            <a:off x="610300" y="2760475"/>
            <a:ext cx="3088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Status of Student</a:t>
            </a:r>
            <a:endParaRPr sz="2666" b="1">
              <a:solidFill>
                <a:srgbClr val="000000"/>
              </a:solidFill>
              <a:latin typeface="Trebuchet MS"/>
              <a:ea typeface="Trebuchet MS"/>
              <a:cs typeface="Trebuchet MS"/>
              <a:sym typeface="Trebuchet M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44"/>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351" name="Google Shape;351;p44"/>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352" name="Google Shape;352;p44"/>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Online Learning Experience</a:t>
            </a:r>
            <a:endParaRPr sz="2666" i="1">
              <a:solidFill>
                <a:srgbClr val="000000"/>
              </a:solidFill>
              <a:latin typeface="Trebuchet MS"/>
              <a:ea typeface="Trebuchet MS"/>
              <a:cs typeface="Trebuchet MS"/>
              <a:sym typeface="Trebuchet MS"/>
            </a:endParaRPr>
          </a:p>
        </p:txBody>
      </p:sp>
      <p:pic>
        <p:nvPicPr>
          <p:cNvPr id="353" name="Google Shape;353;p44"/>
          <p:cNvPicPr preferRelativeResize="0"/>
          <p:nvPr/>
        </p:nvPicPr>
        <p:blipFill>
          <a:blip r:embed="rId3">
            <a:alphaModFix/>
          </a:blip>
          <a:stretch>
            <a:fillRect/>
          </a:stretch>
        </p:blipFill>
        <p:spPr>
          <a:xfrm>
            <a:off x="508000" y="2688150"/>
            <a:ext cx="8551325" cy="3005650"/>
          </a:xfrm>
          <a:prstGeom prst="rect">
            <a:avLst/>
          </a:prstGeom>
          <a:noFill/>
          <a:ln>
            <a:noFill/>
          </a:ln>
        </p:spPr>
      </p:pic>
      <p:sp>
        <p:nvSpPr>
          <p:cNvPr id="354" name="Google Shape;354;p44"/>
          <p:cNvSpPr txBox="1"/>
          <p:nvPr/>
        </p:nvSpPr>
        <p:spPr>
          <a:xfrm>
            <a:off x="6790950" y="3522475"/>
            <a:ext cx="224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0 (0 %)</a:t>
            </a:r>
            <a:endParaRPr sz="2666">
              <a:solidFill>
                <a:srgbClr val="000000"/>
              </a:solidFill>
              <a:latin typeface="Trebuchet MS"/>
              <a:ea typeface="Trebuchet MS"/>
              <a:cs typeface="Trebuchet MS"/>
              <a:sym typeface="Trebuchet MS"/>
            </a:endParaRPr>
          </a:p>
        </p:txBody>
      </p:sp>
      <p:sp>
        <p:nvSpPr>
          <p:cNvPr id="355" name="Google Shape;355;p44"/>
          <p:cNvSpPr txBox="1"/>
          <p:nvPr/>
        </p:nvSpPr>
        <p:spPr>
          <a:xfrm>
            <a:off x="610300" y="3522475"/>
            <a:ext cx="605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Taken a Fully Online Course</a:t>
            </a:r>
            <a:endParaRPr sz="2666">
              <a:solidFill>
                <a:srgbClr val="000000"/>
              </a:solidFill>
              <a:latin typeface="Trebuchet MS"/>
              <a:ea typeface="Trebuchet MS"/>
              <a:cs typeface="Trebuchet MS"/>
              <a:sym typeface="Trebuchet MS"/>
            </a:endParaRPr>
          </a:p>
        </p:txBody>
      </p:sp>
      <p:sp>
        <p:nvSpPr>
          <p:cNvPr id="356" name="Google Shape;356;p44"/>
          <p:cNvSpPr txBox="1"/>
          <p:nvPr/>
        </p:nvSpPr>
        <p:spPr>
          <a:xfrm>
            <a:off x="6790950" y="5046475"/>
            <a:ext cx="2242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16 (73 %)</a:t>
            </a:r>
            <a:endParaRPr sz="2666">
              <a:solidFill>
                <a:srgbClr val="000000"/>
              </a:solidFill>
              <a:latin typeface="Trebuchet MS"/>
              <a:ea typeface="Trebuchet MS"/>
              <a:cs typeface="Trebuchet MS"/>
              <a:sym typeface="Trebuchet MS"/>
            </a:endParaRPr>
          </a:p>
        </p:txBody>
      </p:sp>
      <p:sp>
        <p:nvSpPr>
          <p:cNvPr id="357" name="Google Shape;357;p44"/>
          <p:cNvSpPr txBox="1"/>
          <p:nvPr/>
        </p:nvSpPr>
        <p:spPr>
          <a:xfrm>
            <a:off x="610300" y="5046475"/>
            <a:ext cx="6052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Never Taken an Online Course</a:t>
            </a:r>
            <a:endParaRPr sz="2666">
              <a:solidFill>
                <a:srgbClr val="000000"/>
              </a:solidFill>
              <a:latin typeface="Trebuchet MS"/>
              <a:ea typeface="Trebuchet MS"/>
              <a:cs typeface="Trebuchet MS"/>
              <a:sym typeface="Trebuchet MS"/>
            </a:endParaRPr>
          </a:p>
        </p:txBody>
      </p:sp>
      <p:sp>
        <p:nvSpPr>
          <p:cNvPr id="358" name="Google Shape;358;p44"/>
          <p:cNvSpPr txBox="1"/>
          <p:nvPr/>
        </p:nvSpPr>
        <p:spPr>
          <a:xfrm>
            <a:off x="6790950" y="4284475"/>
            <a:ext cx="224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6 (27 %)</a:t>
            </a:r>
            <a:endParaRPr sz="2666">
              <a:solidFill>
                <a:srgbClr val="000000"/>
              </a:solidFill>
              <a:latin typeface="Trebuchet MS"/>
              <a:ea typeface="Trebuchet MS"/>
              <a:cs typeface="Trebuchet MS"/>
              <a:sym typeface="Trebuchet MS"/>
            </a:endParaRPr>
          </a:p>
        </p:txBody>
      </p:sp>
      <p:sp>
        <p:nvSpPr>
          <p:cNvPr id="359" name="Google Shape;359;p44"/>
          <p:cNvSpPr txBox="1"/>
          <p:nvPr/>
        </p:nvSpPr>
        <p:spPr>
          <a:xfrm>
            <a:off x="610300" y="4284475"/>
            <a:ext cx="605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Taken a Part Online (Hybrid) Course</a:t>
            </a:r>
            <a:endParaRPr sz="2666">
              <a:solidFill>
                <a:srgbClr val="000000"/>
              </a:solidFill>
              <a:latin typeface="Trebuchet MS"/>
              <a:ea typeface="Trebuchet MS"/>
              <a:cs typeface="Trebuchet MS"/>
              <a:sym typeface="Trebuchet MS"/>
            </a:endParaRPr>
          </a:p>
        </p:txBody>
      </p:sp>
      <p:sp>
        <p:nvSpPr>
          <p:cNvPr id="360" name="Google Shape;360;p44"/>
          <p:cNvSpPr txBox="1"/>
          <p:nvPr/>
        </p:nvSpPr>
        <p:spPr>
          <a:xfrm>
            <a:off x="6790950" y="2760475"/>
            <a:ext cx="224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No. (%)</a:t>
            </a:r>
            <a:endParaRPr sz="2666" b="1">
              <a:solidFill>
                <a:srgbClr val="000000"/>
              </a:solidFill>
              <a:latin typeface="Trebuchet MS"/>
              <a:ea typeface="Trebuchet MS"/>
              <a:cs typeface="Trebuchet MS"/>
              <a:sym typeface="Trebuchet MS"/>
            </a:endParaRPr>
          </a:p>
        </p:txBody>
      </p:sp>
      <p:sp>
        <p:nvSpPr>
          <p:cNvPr id="361" name="Google Shape;361;p44"/>
          <p:cNvSpPr txBox="1"/>
          <p:nvPr/>
        </p:nvSpPr>
        <p:spPr>
          <a:xfrm>
            <a:off x="610300" y="2760475"/>
            <a:ext cx="605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Students' Online Experience</a:t>
            </a:r>
            <a:endParaRPr sz="2666" b="1">
              <a:solidFill>
                <a:srgbClr val="000000"/>
              </a:solidFill>
              <a:latin typeface="Trebuchet MS"/>
              <a:ea typeface="Trebuchet MS"/>
              <a:cs typeface="Trebuchet MS"/>
              <a:sym typeface="Trebuchet M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45"/>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367" name="Google Shape;367;p45"/>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368" name="Google Shape;368;p45"/>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Self-reported Computer Proficiency Levels</a:t>
            </a:r>
            <a:endParaRPr sz="2666" i="1">
              <a:solidFill>
                <a:srgbClr val="000000"/>
              </a:solidFill>
              <a:latin typeface="Trebuchet MS"/>
              <a:ea typeface="Trebuchet MS"/>
              <a:cs typeface="Trebuchet MS"/>
              <a:sym typeface="Trebuchet MS"/>
            </a:endParaRPr>
          </a:p>
        </p:txBody>
      </p:sp>
      <p:pic>
        <p:nvPicPr>
          <p:cNvPr id="369" name="Google Shape;369;p45"/>
          <p:cNvPicPr preferRelativeResize="0"/>
          <p:nvPr/>
        </p:nvPicPr>
        <p:blipFill>
          <a:blip r:embed="rId3">
            <a:alphaModFix/>
          </a:blip>
          <a:stretch>
            <a:fillRect/>
          </a:stretch>
        </p:blipFill>
        <p:spPr>
          <a:xfrm>
            <a:off x="508000" y="2688150"/>
            <a:ext cx="6773325" cy="3005650"/>
          </a:xfrm>
          <a:prstGeom prst="rect">
            <a:avLst/>
          </a:prstGeom>
          <a:noFill/>
          <a:ln>
            <a:noFill/>
          </a:ln>
        </p:spPr>
      </p:pic>
      <p:sp>
        <p:nvSpPr>
          <p:cNvPr id="370" name="Google Shape;370;p45"/>
          <p:cNvSpPr txBox="1"/>
          <p:nvPr/>
        </p:nvSpPr>
        <p:spPr>
          <a:xfrm>
            <a:off x="5097625" y="3522475"/>
            <a:ext cx="2157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8 (36 %)</a:t>
            </a:r>
            <a:endParaRPr sz="2666">
              <a:solidFill>
                <a:srgbClr val="000000"/>
              </a:solidFill>
              <a:latin typeface="Trebuchet MS"/>
              <a:ea typeface="Trebuchet MS"/>
              <a:cs typeface="Trebuchet MS"/>
              <a:sym typeface="Trebuchet MS"/>
            </a:endParaRPr>
          </a:p>
        </p:txBody>
      </p:sp>
      <p:sp>
        <p:nvSpPr>
          <p:cNvPr id="371" name="Google Shape;371;p45"/>
          <p:cNvSpPr txBox="1"/>
          <p:nvPr/>
        </p:nvSpPr>
        <p:spPr>
          <a:xfrm>
            <a:off x="610300" y="3522475"/>
            <a:ext cx="4358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Beginner</a:t>
            </a:r>
            <a:endParaRPr sz="2666">
              <a:solidFill>
                <a:srgbClr val="000000"/>
              </a:solidFill>
              <a:latin typeface="Trebuchet MS"/>
              <a:ea typeface="Trebuchet MS"/>
              <a:cs typeface="Trebuchet MS"/>
              <a:sym typeface="Trebuchet MS"/>
            </a:endParaRPr>
          </a:p>
        </p:txBody>
      </p:sp>
      <p:sp>
        <p:nvSpPr>
          <p:cNvPr id="372" name="Google Shape;372;p45"/>
          <p:cNvSpPr txBox="1"/>
          <p:nvPr/>
        </p:nvSpPr>
        <p:spPr>
          <a:xfrm>
            <a:off x="5097625" y="5046475"/>
            <a:ext cx="2157575"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2 (9 %)</a:t>
            </a:r>
            <a:endParaRPr sz="2666">
              <a:solidFill>
                <a:srgbClr val="000000"/>
              </a:solidFill>
              <a:latin typeface="Trebuchet MS"/>
              <a:ea typeface="Trebuchet MS"/>
              <a:cs typeface="Trebuchet MS"/>
              <a:sym typeface="Trebuchet MS"/>
            </a:endParaRPr>
          </a:p>
        </p:txBody>
      </p:sp>
      <p:sp>
        <p:nvSpPr>
          <p:cNvPr id="373" name="Google Shape;373;p45"/>
          <p:cNvSpPr txBox="1"/>
          <p:nvPr/>
        </p:nvSpPr>
        <p:spPr>
          <a:xfrm>
            <a:off x="610300" y="5046475"/>
            <a:ext cx="435890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Expert</a:t>
            </a:r>
            <a:endParaRPr sz="2666">
              <a:solidFill>
                <a:srgbClr val="000000"/>
              </a:solidFill>
              <a:latin typeface="Trebuchet MS"/>
              <a:ea typeface="Trebuchet MS"/>
              <a:cs typeface="Trebuchet MS"/>
              <a:sym typeface="Trebuchet MS"/>
            </a:endParaRPr>
          </a:p>
        </p:txBody>
      </p:sp>
      <p:sp>
        <p:nvSpPr>
          <p:cNvPr id="374" name="Google Shape;374;p45"/>
          <p:cNvSpPr txBox="1"/>
          <p:nvPr/>
        </p:nvSpPr>
        <p:spPr>
          <a:xfrm>
            <a:off x="5097625" y="4284475"/>
            <a:ext cx="2157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12 (55 %)</a:t>
            </a:r>
            <a:endParaRPr sz="2666">
              <a:solidFill>
                <a:srgbClr val="000000"/>
              </a:solidFill>
              <a:latin typeface="Trebuchet MS"/>
              <a:ea typeface="Trebuchet MS"/>
              <a:cs typeface="Trebuchet MS"/>
              <a:sym typeface="Trebuchet MS"/>
            </a:endParaRPr>
          </a:p>
        </p:txBody>
      </p:sp>
      <p:sp>
        <p:nvSpPr>
          <p:cNvPr id="375" name="Google Shape;375;p45"/>
          <p:cNvSpPr txBox="1"/>
          <p:nvPr/>
        </p:nvSpPr>
        <p:spPr>
          <a:xfrm>
            <a:off x="610300" y="4284475"/>
            <a:ext cx="4358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Competent</a:t>
            </a:r>
            <a:endParaRPr sz="2666">
              <a:solidFill>
                <a:srgbClr val="000000"/>
              </a:solidFill>
              <a:latin typeface="Trebuchet MS"/>
              <a:ea typeface="Trebuchet MS"/>
              <a:cs typeface="Trebuchet MS"/>
              <a:sym typeface="Trebuchet MS"/>
            </a:endParaRPr>
          </a:p>
        </p:txBody>
      </p:sp>
      <p:sp>
        <p:nvSpPr>
          <p:cNvPr id="376" name="Google Shape;376;p45"/>
          <p:cNvSpPr txBox="1"/>
          <p:nvPr/>
        </p:nvSpPr>
        <p:spPr>
          <a:xfrm>
            <a:off x="5097625" y="2760475"/>
            <a:ext cx="2157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No. (%)</a:t>
            </a:r>
            <a:endParaRPr sz="2666" b="1">
              <a:solidFill>
                <a:srgbClr val="000000"/>
              </a:solidFill>
              <a:latin typeface="Trebuchet MS"/>
              <a:ea typeface="Trebuchet MS"/>
              <a:cs typeface="Trebuchet MS"/>
              <a:sym typeface="Trebuchet MS"/>
            </a:endParaRPr>
          </a:p>
        </p:txBody>
      </p:sp>
      <p:sp>
        <p:nvSpPr>
          <p:cNvPr id="377" name="Google Shape;377;p45"/>
          <p:cNvSpPr txBox="1"/>
          <p:nvPr/>
        </p:nvSpPr>
        <p:spPr>
          <a:xfrm>
            <a:off x="610300" y="2760475"/>
            <a:ext cx="4358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Computer Proficiency</a:t>
            </a:r>
            <a:endParaRPr sz="2666" b="1">
              <a:solidFill>
                <a:srgbClr val="000000"/>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p10"/>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pic>
        <p:nvPicPr>
          <p:cNvPr id="45" name="Google Shape;45;p10"/>
          <p:cNvPicPr preferRelativeResize="0"/>
          <p:nvPr/>
        </p:nvPicPr>
        <p:blipFill>
          <a:blip r:embed="rId3">
            <a:alphaModFix/>
          </a:blip>
          <a:stretch>
            <a:fillRect/>
          </a:stretch>
        </p:blipFill>
        <p:spPr>
          <a:xfrm>
            <a:off x="1185325" y="656150"/>
            <a:ext cx="7112000" cy="5778500"/>
          </a:xfrm>
          <a:prstGeom prst="rect">
            <a:avLst/>
          </a:prstGeom>
          <a:noFill/>
          <a:ln>
            <a:noFill/>
          </a:ln>
        </p:spPr>
      </p:pic>
      <p:sp>
        <p:nvSpPr>
          <p:cNvPr id="46" name="Google Shape;46;p10"/>
          <p:cNvSpPr txBox="1"/>
          <p:nvPr/>
        </p:nvSpPr>
        <p:spPr>
          <a:xfrm>
            <a:off x="1287625" y="6401150"/>
            <a:ext cx="7745575" cy="381350"/>
          </a:xfrm>
          <a:prstGeom prst="rect">
            <a:avLst/>
          </a:prstGeom>
          <a:noFill/>
          <a:ln>
            <a:noFill/>
          </a:ln>
        </p:spPr>
        <p:txBody>
          <a:bodyPr spcFirstLastPara="1" wrap="square" lIns="38100" tIns="38100" rIns="38100" bIns="38100" anchor="t" anchorCtr="0">
            <a:noAutofit/>
          </a:bodyPr>
          <a:lstStyle/>
          <a:p>
            <a:pPr marL="0" marR="0" lvl="0" indent="0" algn="l" rtl="0">
              <a:lnSpc>
                <a:spcPct val="120138"/>
              </a:lnSpc>
              <a:spcBef>
                <a:spcPts val="0"/>
              </a:spcBef>
              <a:spcAft>
                <a:spcPts val="0"/>
              </a:spcAft>
              <a:buNone/>
            </a:pPr>
            <a:r>
              <a:rPr lang="en-US" sz="2000">
                <a:solidFill>
                  <a:srgbClr val="000000"/>
                </a:solidFill>
                <a:latin typeface="Arial"/>
                <a:ea typeface="Arial"/>
                <a:cs typeface="Arial"/>
                <a:sym typeface="Arial"/>
              </a:rPr>
              <a:t>Source: </a:t>
            </a:r>
            <a:r>
              <a:rPr lang="en-US" sz="2000" u="sng">
                <a:solidFill>
                  <a:srgbClr val="009999"/>
                </a:solidFill>
                <a:latin typeface="Arial"/>
                <a:ea typeface="Arial"/>
                <a:cs typeface="Arial"/>
                <a:sym typeface="Arial"/>
                <a:hlinkClick r:id="rId4"/>
              </a:rPr>
              <a:t>UNESCO Institute for Statistics in EdStats, May 2007</a:t>
            </a:r>
            <a:r>
              <a:rPr lang="en-US" sz="2000">
                <a:solidFill>
                  <a:srgbClr val="000000"/>
                </a:solidFill>
                <a:latin typeface="Arial"/>
                <a:ea typeface="Arial"/>
                <a:cs typeface="Arial"/>
                <a:sym typeface="Arial"/>
              </a:rPr>
              <a:t> </a:t>
            </a:r>
            <a:endParaRPr sz="2000">
              <a:solidFill>
                <a:srgbClr val="000000"/>
              </a:solidFill>
              <a:latin typeface="Arial"/>
              <a:ea typeface="Arial"/>
              <a:cs typeface="Arial"/>
              <a:sym typeface="Arial"/>
            </a:endParaRPr>
          </a:p>
        </p:txBody>
      </p:sp>
      <p:sp>
        <p:nvSpPr>
          <p:cNvPr id="47" name="Google Shape;47;p10"/>
          <p:cNvSpPr txBox="1"/>
          <p:nvPr/>
        </p:nvSpPr>
        <p:spPr>
          <a:xfrm>
            <a:off x="356300" y="389800"/>
            <a:ext cx="4443575" cy="381350"/>
          </a:xfrm>
          <a:prstGeom prst="rect">
            <a:avLst/>
          </a:prstGeom>
          <a:noFill/>
          <a:ln>
            <a:noFill/>
          </a:ln>
        </p:spPr>
        <p:txBody>
          <a:bodyPr spcFirstLastPara="1" wrap="square" lIns="38100" tIns="38100" rIns="38100" bIns="38100" anchor="t" anchorCtr="0">
            <a:noAutofit/>
          </a:bodyPr>
          <a:lstStyle/>
          <a:p>
            <a:pPr marL="0" marR="0" lvl="0" indent="0" algn="l" rtl="0">
              <a:lnSpc>
                <a:spcPct val="120138"/>
              </a:lnSpc>
              <a:spcBef>
                <a:spcPts val="0"/>
              </a:spcBef>
              <a:spcAft>
                <a:spcPts val="0"/>
              </a:spcAft>
              <a:buNone/>
            </a:pPr>
            <a:r>
              <a:rPr lang="en-US" sz="2000" b="1">
                <a:solidFill>
                  <a:srgbClr val="000000"/>
                </a:solidFill>
                <a:latin typeface="Trebuchet MS"/>
                <a:ea typeface="Trebuchet MS"/>
                <a:cs typeface="Trebuchet MS"/>
                <a:sym typeface="Trebuchet MS"/>
              </a:rPr>
              <a:t>World Adult Enrolment Ratios</a:t>
            </a:r>
            <a:endParaRPr sz="2000" b="1">
              <a:solidFill>
                <a:srgbClr val="000000"/>
              </a:solidFill>
              <a:latin typeface="Trebuchet MS"/>
              <a:ea typeface="Trebuchet MS"/>
              <a:cs typeface="Trebuchet MS"/>
              <a:sym typeface="Trebuchet M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46"/>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383" name="Google Shape;383;p46"/>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384" name="Google Shape;384;p46"/>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Access to Technology Outside Campus</a:t>
            </a:r>
            <a:endParaRPr sz="2666" i="1">
              <a:solidFill>
                <a:srgbClr val="000000"/>
              </a:solidFill>
              <a:latin typeface="Trebuchet MS"/>
              <a:ea typeface="Trebuchet MS"/>
              <a:cs typeface="Trebuchet MS"/>
              <a:sym typeface="Trebuchet MS"/>
            </a:endParaRPr>
          </a:p>
        </p:txBody>
      </p:sp>
      <p:pic>
        <p:nvPicPr>
          <p:cNvPr id="385" name="Google Shape;385;p46"/>
          <p:cNvPicPr preferRelativeResize="0"/>
          <p:nvPr/>
        </p:nvPicPr>
        <p:blipFill>
          <a:blip r:embed="rId3">
            <a:alphaModFix/>
          </a:blip>
          <a:stretch>
            <a:fillRect/>
          </a:stretch>
        </p:blipFill>
        <p:spPr>
          <a:xfrm>
            <a:off x="508000" y="2688150"/>
            <a:ext cx="7535325" cy="3005650"/>
          </a:xfrm>
          <a:prstGeom prst="rect">
            <a:avLst/>
          </a:prstGeom>
          <a:noFill/>
          <a:ln>
            <a:noFill/>
          </a:ln>
        </p:spPr>
      </p:pic>
      <p:sp>
        <p:nvSpPr>
          <p:cNvPr id="386" name="Google Shape;386;p46"/>
          <p:cNvSpPr txBox="1"/>
          <p:nvPr/>
        </p:nvSpPr>
        <p:spPr>
          <a:xfrm>
            <a:off x="6113625" y="3522475"/>
            <a:ext cx="1903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14 (64 %)</a:t>
            </a:r>
            <a:endParaRPr sz="2666">
              <a:solidFill>
                <a:srgbClr val="000000"/>
              </a:solidFill>
              <a:latin typeface="Trebuchet MS"/>
              <a:ea typeface="Trebuchet MS"/>
              <a:cs typeface="Trebuchet MS"/>
              <a:sym typeface="Trebuchet MS"/>
            </a:endParaRPr>
          </a:p>
        </p:txBody>
      </p:sp>
      <p:sp>
        <p:nvSpPr>
          <p:cNvPr id="387" name="Google Shape;387;p46"/>
          <p:cNvSpPr txBox="1"/>
          <p:nvPr/>
        </p:nvSpPr>
        <p:spPr>
          <a:xfrm>
            <a:off x="610300" y="3522475"/>
            <a:ext cx="5374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PC only</a:t>
            </a:r>
            <a:endParaRPr sz="2666">
              <a:solidFill>
                <a:srgbClr val="000000"/>
              </a:solidFill>
              <a:latin typeface="Trebuchet MS"/>
              <a:ea typeface="Trebuchet MS"/>
              <a:cs typeface="Trebuchet MS"/>
              <a:sym typeface="Trebuchet MS"/>
            </a:endParaRPr>
          </a:p>
        </p:txBody>
      </p:sp>
      <p:sp>
        <p:nvSpPr>
          <p:cNvPr id="388" name="Google Shape;388;p46"/>
          <p:cNvSpPr txBox="1"/>
          <p:nvPr/>
        </p:nvSpPr>
        <p:spPr>
          <a:xfrm>
            <a:off x="6113625" y="5046475"/>
            <a:ext cx="1903575"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3 (14 %)</a:t>
            </a:r>
            <a:endParaRPr sz="2666">
              <a:solidFill>
                <a:srgbClr val="000000"/>
              </a:solidFill>
              <a:latin typeface="Trebuchet MS"/>
              <a:ea typeface="Trebuchet MS"/>
              <a:cs typeface="Trebuchet MS"/>
              <a:sym typeface="Trebuchet MS"/>
            </a:endParaRPr>
          </a:p>
        </p:txBody>
      </p:sp>
      <p:sp>
        <p:nvSpPr>
          <p:cNvPr id="389" name="Google Shape;389;p46"/>
          <p:cNvSpPr txBox="1"/>
          <p:nvPr/>
        </p:nvSpPr>
        <p:spPr>
          <a:xfrm>
            <a:off x="610300" y="5046475"/>
            <a:ext cx="537490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No Access</a:t>
            </a:r>
            <a:endParaRPr sz="2666">
              <a:solidFill>
                <a:srgbClr val="000000"/>
              </a:solidFill>
              <a:latin typeface="Trebuchet MS"/>
              <a:ea typeface="Trebuchet MS"/>
              <a:cs typeface="Trebuchet MS"/>
              <a:sym typeface="Trebuchet MS"/>
            </a:endParaRPr>
          </a:p>
        </p:txBody>
      </p:sp>
      <p:sp>
        <p:nvSpPr>
          <p:cNvPr id="390" name="Google Shape;390;p46"/>
          <p:cNvSpPr txBox="1"/>
          <p:nvPr/>
        </p:nvSpPr>
        <p:spPr>
          <a:xfrm>
            <a:off x="6113625" y="4284475"/>
            <a:ext cx="1903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5 (23 %)</a:t>
            </a:r>
            <a:endParaRPr sz="2666">
              <a:solidFill>
                <a:srgbClr val="000000"/>
              </a:solidFill>
              <a:latin typeface="Trebuchet MS"/>
              <a:ea typeface="Trebuchet MS"/>
              <a:cs typeface="Trebuchet MS"/>
              <a:sym typeface="Trebuchet MS"/>
            </a:endParaRPr>
          </a:p>
        </p:txBody>
      </p:sp>
      <p:sp>
        <p:nvSpPr>
          <p:cNvPr id="391" name="Google Shape;391;p46"/>
          <p:cNvSpPr txBox="1"/>
          <p:nvPr/>
        </p:nvSpPr>
        <p:spPr>
          <a:xfrm>
            <a:off x="610300" y="4284475"/>
            <a:ext cx="5374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PC &amp; Internet</a:t>
            </a:r>
            <a:endParaRPr sz="2666">
              <a:solidFill>
                <a:srgbClr val="000000"/>
              </a:solidFill>
              <a:latin typeface="Trebuchet MS"/>
              <a:ea typeface="Trebuchet MS"/>
              <a:cs typeface="Trebuchet MS"/>
              <a:sym typeface="Trebuchet MS"/>
            </a:endParaRPr>
          </a:p>
        </p:txBody>
      </p:sp>
      <p:sp>
        <p:nvSpPr>
          <p:cNvPr id="392" name="Google Shape;392;p46"/>
          <p:cNvSpPr txBox="1"/>
          <p:nvPr/>
        </p:nvSpPr>
        <p:spPr>
          <a:xfrm>
            <a:off x="6113625" y="2760475"/>
            <a:ext cx="1903575"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No. (%)</a:t>
            </a:r>
            <a:endParaRPr sz="2666" b="1">
              <a:solidFill>
                <a:srgbClr val="000000"/>
              </a:solidFill>
              <a:latin typeface="Trebuchet MS"/>
              <a:ea typeface="Trebuchet MS"/>
              <a:cs typeface="Trebuchet MS"/>
              <a:sym typeface="Trebuchet MS"/>
            </a:endParaRPr>
          </a:p>
        </p:txBody>
      </p:sp>
      <p:sp>
        <p:nvSpPr>
          <p:cNvPr id="393" name="Google Shape;393;p46"/>
          <p:cNvSpPr txBox="1"/>
          <p:nvPr/>
        </p:nvSpPr>
        <p:spPr>
          <a:xfrm>
            <a:off x="610300" y="2760475"/>
            <a:ext cx="537490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Level of Access to Technology</a:t>
            </a:r>
            <a:endParaRPr sz="2666" b="1">
              <a:solidFill>
                <a:srgbClr val="000000"/>
              </a:solidFill>
              <a:latin typeface="Trebuchet MS"/>
              <a:ea typeface="Trebuchet MS"/>
              <a:cs typeface="Trebuchet MS"/>
              <a:sym typeface="Trebuchet M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47"/>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399" name="Google Shape;399;p47"/>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400" name="Google Shape;400;p47"/>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Opinion on Online vs. F2F Courses</a:t>
            </a:r>
            <a:endParaRPr sz="2666" i="1">
              <a:solidFill>
                <a:srgbClr val="000000"/>
              </a:solidFill>
              <a:latin typeface="Trebuchet MS"/>
              <a:ea typeface="Trebuchet MS"/>
              <a:cs typeface="Trebuchet MS"/>
              <a:sym typeface="Trebuchet MS"/>
            </a:endParaRPr>
          </a:p>
        </p:txBody>
      </p:sp>
      <p:pic>
        <p:nvPicPr>
          <p:cNvPr id="401" name="Google Shape;401;p47"/>
          <p:cNvPicPr preferRelativeResize="0"/>
          <p:nvPr/>
        </p:nvPicPr>
        <p:blipFill>
          <a:blip r:embed="rId3">
            <a:alphaModFix/>
          </a:blip>
          <a:stretch>
            <a:fillRect/>
          </a:stretch>
        </p:blipFill>
        <p:spPr>
          <a:xfrm>
            <a:off x="508000" y="2688150"/>
            <a:ext cx="8805325" cy="3915825"/>
          </a:xfrm>
          <a:prstGeom prst="rect">
            <a:avLst/>
          </a:prstGeom>
          <a:noFill/>
          <a:ln>
            <a:noFill/>
          </a:ln>
        </p:spPr>
      </p:pic>
      <p:sp>
        <p:nvSpPr>
          <p:cNvPr id="402" name="Google Shape;402;p47"/>
          <p:cNvSpPr txBox="1"/>
          <p:nvPr/>
        </p:nvSpPr>
        <p:spPr>
          <a:xfrm>
            <a:off x="6536950" y="4434400"/>
            <a:ext cx="2750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9</a:t>
            </a:r>
            <a:endParaRPr sz="2666">
              <a:solidFill>
                <a:srgbClr val="000000"/>
              </a:solidFill>
              <a:latin typeface="Trebuchet MS"/>
              <a:ea typeface="Trebuchet MS"/>
              <a:cs typeface="Trebuchet MS"/>
              <a:sym typeface="Trebuchet MS"/>
            </a:endParaRPr>
          </a:p>
        </p:txBody>
      </p:sp>
      <p:sp>
        <p:nvSpPr>
          <p:cNvPr id="403" name="Google Shape;403;p47"/>
          <p:cNvSpPr txBox="1"/>
          <p:nvPr/>
        </p:nvSpPr>
        <p:spPr>
          <a:xfrm>
            <a:off x="610300" y="4434400"/>
            <a:ext cx="5798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Learn equally</a:t>
            </a:r>
            <a:endParaRPr sz="2666">
              <a:solidFill>
                <a:srgbClr val="000000"/>
              </a:solidFill>
              <a:latin typeface="Trebuchet MS"/>
              <a:ea typeface="Trebuchet MS"/>
              <a:cs typeface="Trebuchet MS"/>
              <a:sym typeface="Trebuchet MS"/>
            </a:endParaRPr>
          </a:p>
        </p:txBody>
      </p:sp>
      <p:sp>
        <p:nvSpPr>
          <p:cNvPr id="404" name="Google Shape;404;p47"/>
          <p:cNvSpPr txBox="1"/>
          <p:nvPr/>
        </p:nvSpPr>
        <p:spPr>
          <a:xfrm>
            <a:off x="6536950" y="3672400"/>
            <a:ext cx="2750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7 </a:t>
            </a:r>
            <a:endParaRPr sz="2666">
              <a:solidFill>
                <a:srgbClr val="000000"/>
              </a:solidFill>
              <a:latin typeface="Trebuchet MS"/>
              <a:ea typeface="Trebuchet MS"/>
              <a:cs typeface="Trebuchet MS"/>
              <a:sym typeface="Trebuchet MS"/>
            </a:endParaRPr>
          </a:p>
        </p:txBody>
      </p:sp>
      <p:sp>
        <p:nvSpPr>
          <p:cNvPr id="405" name="Google Shape;405;p47"/>
          <p:cNvSpPr txBox="1"/>
          <p:nvPr/>
        </p:nvSpPr>
        <p:spPr>
          <a:xfrm>
            <a:off x="610300" y="3672400"/>
            <a:ext cx="5798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Learn less</a:t>
            </a:r>
            <a:endParaRPr sz="2666">
              <a:solidFill>
                <a:srgbClr val="000000"/>
              </a:solidFill>
              <a:latin typeface="Trebuchet MS"/>
              <a:ea typeface="Trebuchet MS"/>
              <a:cs typeface="Trebuchet MS"/>
              <a:sym typeface="Trebuchet MS"/>
            </a:endParaRPr>
          </a:p>
        </p:txBody>
      </p:sp>
      <p:sp>
        <p:nvSpPr>
          <p:cNvPr id="406" name="Google Shape;406;p47"/>
          <p:cNvSpPr txBox="1"/>
          <p:nvPr/>
        </p:nvSpPr>
        <p:spPr>
          <a:xfrm>
            <a:off x="6536950" y="5958400"/>
            <a:ext cx="2750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0 </a:t>
            </a:r>
            <a:endParaRPr sz="2666">
              <a:solidFill>
                <a:srgbClr val="000000"/>
              </a:solidFill>
              <a:latin typeface="Trebuchet MS"/>
              <a:ea typeface="Trebuchet MS"/>
              <a:cs typeface="Trebuchet MS"/>
              <a:sym typeface="Trebuchet MS"/>
            </a:endParaRPr>
          </a:p>
        </p:txBody>
      </p:sp>
      <p:sp>
        <p:nvSpPr>
          <p:cNvPr id="407" name="Google Shape;407;p47"/>
          <p:cNvSpPr txBox="1"/>
          <p:nvPr/>
        </p:nvSpPr>
        <p:spPr>
          <a:xfrm>
            <a:off x="610300" y="5958400"/>
            <a:ext cx="5798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Don't know</a:t>
            </a:r>
            <a:endParaRPr sz="2666">
              <a:solidFill>
                <a:srgbClr val="000000"/>
              </a:solidFill>
              <a:latin typeface="Trebuchet MS"/>
              <a:ea typeface="Trebuchet MS"/>
              <a:cs typeface="Trebuchet MS"/>
              <a:sym typeface="Trebuchet MS"/>
            </a:endParaRPr>
          </a:p>
        </p:txBody>
      </p:sp>
      <p:sp>
        <p:nvSpPr>
          <p:cNvPr id="408" name="Google Shape;408;p47"/>
          <p:cNvSpPr txBox="1"/>
          <p:nvPr/>
        </p:nvSpPr>
        <p:spPr>
          <a:xfrm>
            <a:off x="6536950" y="5196400"/>
            <a:ext cx="2750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6 </a:t>
            </a:r>
            <a:endParaRPr sz="2666">
              <a:solidFill>
                <a:srgbClr val="000000"/>
              </a:solidFill>
              <a:latin typeface="Trebuchet MS"/>
              <a:ea typeface="Trebuchet MS"/>
              <a:cs typeface="Trebuchet MS"/>
              <a:sym typeface="Trebuchet MS"/>
            </a:endParaRPr>
          </a:p>
        </p:txBody>
      </p:sp>
      <p:sp>
        <p:nvSpPr>
          <p:cNvPr id="409" name="Google Shape;409;p47"/>
          <p:cNvSpPr txBox="1"/>
          <p:nvPr/>
        </p:nvSpPr>
        <p:spPr>
          <a:xfrm>
            <a:off x="610300" y="5196400"/>
            <a:ext cx="5798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Learn more</a:t>
            </a:r>
            <a:endParaRPr sz="2666">
              <a:solidFill>
                <a:srgbClr val="000000"/>
              </a:solidFill>
              <a:latin typeface="Trebuchet MS"/>
              <a:ea typeface="Trebuchet MS"/>
              <a:cs typeface="Trebuchet MS"/>
              <a:sym typeface="Trebuchet MS"/>
            </a:endParaRPr>
          </a:p>
        </p:txBody>
      </p:sp>
      <p:sp>
        <p:nvSpPr>
          <p:cNvPr id="410" name="Google Shape;410;p47"/>
          <p:cNvSpPr txBox="1"/>
          <p:nvPr/>
        </p:nvSpPr>
        <p:spPr>
          <a:xfrm>
            <a:off x="6536950" y="2760475"/>
            <a:ext cx="2750250" cy="8858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No agreeing </a:t>
            </a:r>
            <a:endParaRPr sz="2666" b="1">
              <a:solidFill>
                <a:srgbClr val="000000"/>
              </a:solidFill>
              <a:latin typeface="Trebuchet MS"/>
              <a:ea typeface="Trebuchet MS"/>
              <a:cs typeface="Trebuchet MS"/>
              <a:sym typeface="Trebuchet MS"/>
            </a:endParaRPr>
          </a:p>
        </p:txBody>
      </p:sp>
      <p:sp>
        <p:nvSpPr>
          <p:cNvPr id="411" name="Google Shape;411;p47"/>
          <p:cNvSpPr txBox="1"/>
          <p:nvPr/>
        </p:nvSpPr>
        <p:spPr>
          <a:xfrm>
            <a:off x="610300" y="2760475"/>
            <a:ext cx="5798250" cy="8858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Comparing online with face-to-face learning, online students: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48"/>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417" name="Google Shape;417;p48"/>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418" name="Google Shape;418;p48"/>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Level of Preparedness for the Course</a:t>
            </a:r>
            <a:endParaRPr sz="2666" i="1">
              <a:solidFill>
                <a:srgbClr val="000000"/>
              </a:solidFill>
              <a:latin typeface="Trebuchet MS"/>
              <a:ea typeface="Trebuchet MS"/>
              <a:cs typeface="Trebuchet MS"/>
              <a:sym typeface="Trebuchet MS"/>
            </a:endParaRPr>
          </a:p>
        </p:txBody>
      </p:sp>
      <p:pic>
        <p:nvPicPr>
          <p:cNvPr id="419" name="Google Shape;419;p48"/>
          <p:cNvPicPr preferRelativeResize="0"/>
          <p:nvPr/>
        </p:nvPicPr>
        <p:blipFill>
          <a:blip r:embed="rId3">
            <a:alphaModFix/>
          </a:blip>
          <a:stretch>
            <a:fillRect/>
          </a:stretch>
        </p:blipFill>
        <p:spPr>
          <a:xfrm>
            <a:off x="508000" y="2688150"/>
            <a:ext cx="8805325" cy="3767650"/>
          </a:xfrm>
          <a:prstGeom prst="rect">
            <a:avLst/>
          </a:prstGeom>
          <a:noFill/>
          <a:ln>
            <a:noFill/>
          </a:ln>
        </p:spPr>
      </p:pic>
      <p:sp>
        <p:nvSpPr>
          <p:cNvPr id="420" name="Google Shape;420;p48"/>
          <p:cNvSpPr txBox="1"/>
          <p:nvPr/>
        </p:nvSpPr>
        <p:spPr>
          <a:xfrm>
            <a:off x="7044950" y="4284475"/>
            <a:ext cx="224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6</a:t>
            </a:r>
            <a:endParaRPr sz="2666">
              <a:solidFill>
                <a:srgbClr val="000000"/>
              </a:solidFill>
              <a:latin typeface="Trebuchet MS"/>
              <a:ea typeface="Trebuchet MS"/>
              <a:cs typeface="Trebuchet MS"/>
              <a:sym typeface="Trebuchet MS"/>
            </a:endParaRPr>
          </a:p>
        </p:txBody>
      </p:sp>
      <p:sp>
        <p:nvSpPr>
          <p:cNvPr id="421" name="Google Shape;421;p48"/>
          <p:cNvSpPr txBox="1"/>
          <p:nvPr/>
        </p:nvSpPr>
        <p:spPr>
          <a:xfrm>
            <a:off x="610300" y="4284475"/>
            <a:ext cx="6306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I am somehow prepared for the course </a:t>
            </a:r>
            <a:endParaRPr sz="2666">
              <a:solidFill>
                <a:srgbClr val="000000"/>
              </a:solidFill>
              <a:latin typeface="Trebuchet MS"/>
              <a:ea typeface="Trebuchet MS"/>
              <a:cs typeface="Trebuchet MS"/>
              <a:sym typeface="Trebuchet MS"/>
            </a:endParaRPr>
          </a:p>
        </p:txBody>
      </p:sp>
      <p:sp>
        <p:nvSpPr>
          <p:cNvPr id="422" name="Google Shape;422;p48"/>
          <p:cNvSpPr txBox="1"/>
          <p:nvPr/>
        </p:nvSpPr>
        <p:spPr>
          <a:xfrm>
            <a:off x="7044950" y="3522475"/>
            <a:ext cx="224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15</a:t>
            </a:r>
            <a:endParaRPr sz="2666">
              <a:solidFill>
                <a:srgbClr val="000000"/>
              </a:solidFill>
              <a:latin typeface="Trebuchet MS"/>
              <a:ea typeface="Trebuchet MS"/>
              <a:cs typeface="Trebuchet MS"/>
              <a:sym typeface="Trebuchet MS"/>
            </a:endParaRPr>
          </a:p>
        </p:txBody>
      </p:sp>
      <p:sp>
        <p:nvSpPr>
          <p:cNvPr id="423" name="Google Shape;423;p48"/>
          <p:cNvSpPr txBox="1"/>
          <p:nvPr/>
        </p:nvSpPr>
        <p:spPr>
          <a:xfrm>
            <a:off x="610300" y="3522475"/>
            <a:ext cx="6306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I am very prepared for the course</a:t>
            </a:r>
            <a:endParaRPr sz="2666">
              <a:solidFill>
                <a:srgbClr val="000000"/>
              </a:solidFill>
              <a:latin typeface="Trebuchet MS"/>
              <a:ea typeface="Trebuchet MS"/>
              <a:cs typeface="Trebuchet MS"/>
              <a:sym typeface="Trebuchet MS"/>
            </a:endParaRPr>
          </a:p>
        </p:txBody>
      </p:sp>
      <p:sp>
        <p:nvSpPr>
          <p:cNvPr id="424" name="Google Shape;424;p48"/>
          <p:cNvSpPr txBox="1"/>
          <p:nvPr/>
        </p:nvSpPr>
        <p:spPr>
          <a:xfrm>
            <a:off x="7044950" y="5808475"/>
            <a:ext cx="2242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1</a:t>
            </a:r>
            <a:endParaRPr sz="2666">
              <a:solidFill>
                <a:srgbClr val="000000"/>
              </a:solidFill>
              <a:latin typeface="Trebuchet MS"/>
              <a:ea typeface="Trebuchet MS"/>
              <a:cs typeface="Trebuchet MS"/>
              <a:sym typeface="Trebuchet MS"/>
            </a:endParaRPr>
          </a:p>
        </p:txBody>
      </p:sp>
      <p:sp>
        <p:nvSpPr>
          <p:cNvPr id="425" name="Google Shape;425;p48"/>
          <p:cNvSpPr txBox="1"/>
          <p:nvPr/>
        </p:nvSpPr>
        <p:spPr>
          <a:xfrm>
            <a:off x="610300" y="5808475"/>
            <a:ext cx="6306250" cy="6512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Don't know</a:t>
            </a:r>
            <a:endParaRPr sz="2666">
              <a:solidFill>
                <a:srgbClr val="000000"/>
              </a:solidFill>
              <a:latin typeface="Trebuchet MS"/>
              <a:ea typeface="Trebuchet MS"/>
              <a:cs typeface="Trebuchet MS"/>
              <a:sym typeface="Trebuchet MS"/>
            </a:endParaRPr>
          </a:p>
        </p:txBody>
      </p:sp>
      <p:sp>
        <p:nvSpPr>
          <p:cNvPr id="426" name="Google Shape;426;p48"/>
          <p:cNvSpPr txBox="1"/>
          <p:nvPr/>
        </p:nvSpPr>
        <p:spPr>
          <a:xfrm>
            <a:off x="7044950" y="5046475"/>
            <a:ext cx="224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0 </a:t>
            </a:r>
            <a:endParaRPr sz="2666">
              <a:solidFill>
                <a:srgbClr val="000000"/>
              </a:solidFill>
              <a:latin typeface="Trebuchet MS"/>
              <a:ea typeface="Trebuchet MS"/>
              <a:cs typeface="Trebuchet MS"/>
              <a:sym typeface="Trebuchet MS"/>
            </a:endParaRPr>
          </a:p>
        </p:txBody>
      </p:sp>
      <p:sp>
        <p:nvSpPr>
          <p:cNvPr id="427" name="Google Shape;427;p48"/>
          <p:cNvSpPr txBox="1"/>
          <p:nvPr/>
        </p:nvSpPr>
        <p:spPr>
          <a:xfrm>
            <a:off x="610300" y="5046475"/>
            <a:ext cx="6306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I am ill-prepared for the course</a:t>
            </a:r>
            <a:endParaRPr sz="2666">
              <a:solidFill>
                <a:srgbClr val="000000"/>
              </a:solidFill>
              <a:latin typeface="Trebuchet MS"/>
              <a:ea typeface="Trebuchet MS"/>
              <a:cs typeface="Trebuchet MS"/>
              <a:sym typeface="Trebuchet MS"/>
            </a:endParaRPr>
          </a:p>
        </p:txBody>
      </p:sp>
      <p:sp>
        <p:nvSpPr>
          <p:cNvPr id="428" name="Google Shape;428;p48"/>
          <p:cNvSpPr txBox="1"/>
          <p:nvPr/>
        </p:nvSpPr>
        <p:spPr>
          <a:xfrm>
            <a:off x="7044950" y="2760475"/>
            <a:ext cx="2242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No agreeing </a:t>
            </a:r>
            <a:endParaRPr sz="2666" b="1">
              <a:solidFill>
                <a:srgbClr val="000000"/>
              </a:solidFill>
              <a:latin typeface="Trebuchet MS"/>
              <a:ea typeface="Trebuchet MS"/>
              <a:cs typeface="Trebuchet MS"/>
              <a:sym typeface="Trebuchet MS"/>
            </a:endParaRPr>
          </a:p>
        </p:txBody>
      </p:sp>
      <p:sp>
        <p:nvSpPr>
          <p:cNvPr id="429" name="Google Shape;429;p48"/>
          <p:cNvSpPr txBox="1"/>
          <p:nvPr/>
        </p:nvSpPr>
        <p:spPr>
          <a:xfrm>
            <a:off x="610300" y="2760475"/>
            <a:ext cx="6306250" cy="735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b="1">
                <a:solidFill>
                  <a:srgbClr val="000000"/>
                </a:solidFill>
                <a:latin typeface="Trebuchet MS"/>
                <a:ea typeface="Trebuchet MS"/>
                <a:cs typeface="Trebuchet MS"/>
                <a:sym typeface="Trebuchet MS"/>
              </a:rPr>
              <a:t>In My Opinion;</a:t>
            </a:r>
            <a:endParaRPr sz="2666" b="1">
              <a:solidFill>
                <a:srgbClr val="000000"/>
              </a:solidFill>
              <a:latin typeface="Trebuchet MS"/>
              <a:ea typeface="Trebuchet MS"/>
              <a:cs typeface="Trebuchet MS"/>
              <a:sym typeface="Trebuchet M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Google Shape;434;p49"/>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435" name="Google Shape;435;p49"/>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436" name="Google Shape;436;p49"/>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Expectations for the Course</a:t>
            </a:r>
            <a:endParaRPr sz="2666" i="1">
              <a:solidFill>
                <a:srgbClr val="000000"/>
              </a:solidFill>
              <a:latin typeface="Trebuchet MS"/>
              <a:ea typeface="Trebuchet MS"/>
              <a:cs typeface="Trebuchet MS"/>
              <a:sym typeface="Trebuchet MS"/>
            </a:endParaRPr>
          </a:p>
        </p:txBody>
      </p:sp>
      <p:sp>
        <p:nvSpPr>
          <p:cNvPr id="437" name="Google Shape;437;p49"/>
          <p:cNvSpPr txBox="1"/>
          <p:nvPr/>
        </p:nvSpPr>
        <p:spPr>
          <a:xfrm>
            <a:off x="610300" y="2506475"/>
            <a:ext cx="9015575" cy="35757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On average, majority of the students indicated their willingness to participate in all online learning activities either often or very often</a:t>
            </a: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Some students however expressed reservations and also exhibited some level of anxiety and confusion about the course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Google Shape;442;p50"/>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443" name="Google Shape;443;p50"/>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444" name="Google Shape;444;p50"/>
          <p:cNvSpPr txBox="1"/>
          <p:nvPr/>
        </p:nvSpPr>
        <p:spPr>
          <a:xfrm>
            <a:off x="525625" y="1151800"/>
            <a:ext cx="8846250" cy="11239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19642"/>
              </a:lnSpc>
              <a:spcBef>
                <a:spcPts val="0"/>
              </a:spcBef>
              <a:spcAft>
                <a:spcPts val="0"/>
              </a:spcAft>
              <a:buNone/>
            </a:pPr>
            <a:endParaRPr sz="1555"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Expectations for the Course</a:t>
            </a:r>
            <a:endParaRPr sz="2666" i="1">
              <a:solidFill>
                <a:srgbClr val="000000"/>
              </a:solidFill>
              <a:latin typeface="Trebuchet MS"/>
              <a:ea typeface="Trebuchet MS"/>
              <a:cs typeface="Trebuchet MS"/>
              <a:sym typeface="Trebuchet MS"/>
            </a:endParaRPr>
          </a:p>
        </p:txBody>
      </p:sp>
      <p:sp>
        <p:nvSpPr>
          <p:cNvPr id="445" name="Google Shape;445;p50"/>
          <p:cNvSpPr txBox="1"/>
          <p:nvPr/>
        </p:nvSpPr>
        <p:spPr>
          <a:xfrm>
            <a:off x="610300" y="2506475"/>
            <a:ext cx="9015575" cy="256150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Over 50% of the respondents identified their level of access to the internet as a factor that was most likely going to affect their ability to participate in the course</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All students indicated that they expected to learn a lot and also do well (i.e. earn a grade A) </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p51"/>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451" name="Google Shape;451;p51"/>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452" name="Google Shape;452;p51"/>
          <p:cNvSpPr txBox="1"/>
          <p:nvPr/>
        </p:nvSpPr>
        <p:spPr>
          <a:xfrm>
            <a:off x="525625" y="1151800"/>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Online Attitudes and Behaviors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sp>
        <p:nvSpPr>
          <p:cNvPr id="453" name="Google Shape;453;p51"/>
          <p:cNvSpPr txBox="1"/>
          <p:nvPr/>
        </p:nvSpPr>
        <p:spPr>
          <a:xfrm>
            <a:off x="610300" y="2506475"/>
            <a:ext cx="9015575" cy="34240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all students had the capability of logging in and accessing the tools and resources of the course. </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six students dropped out after about 6 weeks</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 remaining students logged in about 55 times each on average, i.e. an average of over 3 sessions a week per student over the 16 week period</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52"/>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459" name="Google Shape;459;p52"/>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460" name="Google Shape;460;p52"/>
          <p:cNvSpPr txBox="1"/>
          <p:nvPr/>
        </p:nvSpPr>
        <p:spPr>
          <a:xfrm>
            <a:off x="525625" y="1151800"/>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Online Attitudes and Behaviors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pic>
        <p:nvPicPr>
          <p:cNvPr id="461" name="Google Shape;461;p52"/>
          <p:cNvPicPr preferRelativeResize="0"/>
          <p:nvPr/>
        </p:nvPicPr>
        <p:blipFill>
          <a:blip r:embed="rId3">
            <a:alphaModFix/>
          </a:blip>
          <a:stretch>
            <a:fillRect/>
          </a:stretch>
        </p:blipFill>
        <p:spPr>
          <a:xfrm>
            <a:off x="1217075" y="2910400"/>
            <a:ext cx="8519575" cy="2804575"/>
          </a:xfrm>
          <a:prstGeom prst="rect">
            <a:avLst/>
          </a:prstGeom>
          <a:noFill/>
          <a:ln>
            <a:noFill/>
          </a:ln>
        </p:spPr>
      </p:pic>
      <p:sp>
        <p:nvSpPr>
          <p:cNvPr id="462" name="Google Shape;462;p52"/>
          <p:cNvSpPr txBox="1"/>
          <p:nvPr/>
        </p:nvSpPr>
        <p:spPr>
          <a:xfrm>
            <a:off x="998350" y="5533300"/>
            <a:ext cx="229650" cy="3266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0</a:t>
            </a:r>
            <a:endParaRPr sz="1333">
              <a:solidFill>
                <a:srgbClr val="000000"/>
              </a:solidFill>
              <a:latin typeface="Trebuchet MS"/>
              <a:ea typeface="Trebuchet MS"/>
              <a:cs typeface="Trebuchet MS"/>
              <a:sym typeface="Trebuchet MS"/>
            </a:endParaRPr>
          </a:p>
        </p:txBody>
      </p:sp>
      <p:sp>
        <p:nvSpPr>
          <p:cNvPr id="463" name="Google Shape;463;p52"/>
          <p:cNvSpPr txBox="1"/>
          <p:nvPr/>
        </p:nvSpPr>
        <p:spPr>
          <a:xfrm>
            <a:off x="846650" y="4848925"/>
            <a:ext cx="376050" cy="328425"/>
          </a:xfrm>
          <a:prstGeom prst="rect">
            <a:avLst/>
          </a:prstGeom>
          <a:noFill/>
          <a:ln>
            <a:noFill/>
          </a:ln>
        </p:spPr>
        <p:txBody>
          <a:bodyPr spcFirstLastPara="1" wrap="square" lIns="38100" tIns="38100" rIns="38100" bIns="38100" anchor="t" anchorCtr="0">
            <a:noAutofit/>
          </a:bodyPr>
          <a:lstStyle/>
          <a:p>
            <a:pPr marL="0" marR="0" lvl="0" indent="0" algn="r"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20</a:t>
            </a:r>
            <a:endParaRPr sz="1333">
              <a:solidFill>
                <a:srgbClr val="000000"/>
              </a:solidFill>
              <a:latin typeface="Trebuchet MS"/>
              <a:ea typeface="Trebuchet MS"/>
              <a:cs typeface="Trebuchet MS"/>
              <a:sym typeface="Trebuchet MS"/>
            </a:endParaRPr>
          </a:p>
        </p:txBody>
      </p:sp>
      <p:sp>
        <p:nvSpPr>
          <p:cNvPr id="464" name="Google Shape;464;p52"/>
          <p:cNvSpPr txBox="1"/>
          <p:nvPr/>
        </p:nvSpPr>
        <p:spPr>
          <a:xfrm>
            <a:off x="846650" y="4162775"/>
            <a:ext cx="376050" cy="328425"/>
          </a:xfrm>
          <a:prstGeom prst="rect">
            <a:avLst/>
          </a:prstGeom>
          <a:noFill/>
          <a:ln>
            <a:noFill/>
          </a:ln>
        </p:spPr>
        <p:txBody>
          <a:bodyPr spcFirstLastPara="1" wrap="square" lIns="38100" tIns="38100" rIns="38100" bIns="38100" anchor="t" anchorCtr="0">
            <a:noAutofit/>
          </a:bodyPr>
          <a:lstStyle/>
          <a:p>
            <a:pPr marL="0" marR="0" lvl="0" indent="0" algn="r"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40</a:t>
            </a:r>
            <a:endParaRPr sz="1333">
              <a:solidFill>
                <a:srgbClr val="000000"/>
              </a:solidFill>
              <a:latin typeface="Trebuchet MS"/>
              <a:ea typeface="Trebuchet MS"/>
              <a:cs typeface="Trebuchet MS"/>
              <a:sym typeface="Trebuchet MS"/>
            </a:endParaRPr>
          </a:p>
        </p:txBody>
      </p:sp>
      <p:sp>
        <p:nvSpPr>
          <p:cNvPr id="465" name="Google Shape;465;p52"/>
          <p:cNvSpPr txBox="1"/>
          <p:nvPr/>
        </p:nvSpPr>
        <p:spPr>
          <a:xfrm>
            <a:off x="846650" y="3478375"/>
            <a:ext cx="376050" cy="326650"/>
          </a:xfrm>
          <a:prstGeom prst="rect">
            <a:avLst/>
          </a:prstGeom>
          <a:noFill/>
          <a:ln>
            <a:noFill/>
          </a:ln>
        </p:spPr>
        <p:txBody>
          <a:bodyPr spcFirstLastPara="1" wrap="square" lIns="38100" tIns="38100" rIns="38100" bIns="38100" anchor="t" anchorCtr="0">
            <a:noAutofit/>
          </a:bodyPr>
          <a:lstStyle/>
          <a:p>
            <a:pPr marL="0" marR="0" lvl="0" indent="0" algn="r"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60</a:t>
            </a:r>
            <a:endParaRPr sz="1333">
              <a:solidFill>
                <a:srgbClr val="000000"/>
              </a:solidFill>
              <a:latin typeface="Trebuchet MS"/>
              <a:ea typeface="Trebuchet MS"/>
              <a:cs typeface="Trebuchet MS"/>
              <a:sym typeface="Trebuchet MS"/>
            </a:endParaRPr>
          </a:p>
        </p:txBody>
      </p:sp>
      <p:sp>
        <p:nvSpPr>
          <p:cNvPr id="466" name="Google Shape;466;p52"/>
          <p:cNvSpPr txBox="1"/>
          <p:nvPr/>
        </p:nvSpPr>
        <p:spPr>
          <a:xfrm>
            <a:off x="846650" y="2794000"/>
            <a:ext cx="376050" cy="326650"/>
          </a:xfrm>
          <a:prstGeom prst="rect">
            <a:avLst/>
          </a:prstGeom>
          <a:noFill/>
          <a:ln>
            <a:noFill/>
          </a:ln>
        </p:spPr>
        <p:txBody>
          <a:bodyPr spcFirstLastPara="1" wrap="square" lIns="38100" tIns="38100" rIns="38100" bIns="38100" anchor="t" anchorCtr="0">
            <a:noAutofit/>
          </a:bodyPr>
          <a:lstStyle/>
          <a:p>
            <a:pPr marL="0" marR="0" lvl="0" indent="0" algn="r"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80</a:t>
            </a:r>
            <a:endParaRPr sz="1333">
              <a:solidFill>
                <a:srgbClr val="000000"/>
              </a:solidFill>
              <a:latin typeface="Trebuchet MS"/>
              <a:ea typeface="Trebuchet MS"/>
              <a:cs typeface="Trebuchet MS"/>
              <a:sym typeface="Trebuchet MS"/>
            </a:endParaRPr>
          </a:p>
        </p:txBody>
      </p:sp>
      <p:sp>
        <p:nvSpPr>
          <p:cNvPr id="467" name="Google Shape;467;p52"/>
          <p:cNvSpPr txBox="1"/>
          <p:nvPr/>
        </p:nvSpPr>
        <p:spPr>
          <a:xfrm>
            <a:off x="1224125"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0</a:t>
            </a:r>
            <a:endParaRPr sz="1333">
              <a:solidFill>
                <a:srgbClr val="000000"/>
              </a:solidFill>
              <a:latin typeface="Trebuchet MS"/>
              <a:ea typeface="Trebuchet MS"/>
              <a:cs typeface="Trebuchet MS"/>
              <a:sym typeface="Trebuchet MS"/>
            </a:endParaRPr>
          </a:p>
        </p:txBody>
      </p:sp>
      <p:sp>
        <p:nvSpPr>
          <p:cNvPr id="468" name="Google Shape;468;p52"/>
          <p:cNvSpPr txBox="1"/>
          <p:nvPr/>
        </p:nvSpPr>
        <p:spPr>
          <a:xfrm>
            <a:off x="1596300"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a:t>
            </a:r>
            <a:endParaRPr sz="1333">
              <a:solidFill>
                <a:srgbClr val="000000"/>
              </a:solidFill>
              <a:latin typeface="Trebuchet MS"/>
              <a:ea typeface="Trebuchet MS"/>
              <a:cs typeface="Trebuchet MS"/>
              <a:sym typeface="Trebuchet MS"/>
            </a:endParaRPr>
          </a:p>
        </p:txBody>
      </p:sp>
      <p:sp>
        <p:nvSpPr>
          <p:cNvPr id="469" name="Google Shape;469;p52"/>
          <p:cNvSpPr txBox="1"/>
          <p:nvPr/>
        </p:nvSpPr>
        <p:spPr>
          <a:xfrm>
            <a:off x="1956150"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2</a:t>
            </a:r>
            <a:endParaRPr sz="1333">
              <a:solidFill>
                <a:srgbClr val="000000"/>
              </a:solidFill>
              <a:latin typeface="Trebuchet MS"/>
              <a:ea typeface="Trebuchet MS"/>
              <a:cs typeface="Trebuchet MS"/>
              <a:sym typeface="Trebuchet MS"/>
            </a:endParaRPr>
          </a:p>
        </p:txBody>
      </p:sp>
      <p:sp>
        <p:nvSpPr>
          <p:cNvPr id="470" name="Google Shape;470;p52"/>
          <p:cNvSpPr txBox="1"/>
          <p:nvPr/>
        </p:nvSpPr>
        <p:spPr>
          <a:xfrm>
            <a:off x="2330075"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3</a:t>
            </a:r>
            <a:endParaRPr sz="1333">
              <a:solidFill>
                <a:srgbClr val="000000"/>
              </a:solidFill>
              <a:latin typeface="Trebuchet MS"/>
              <a:ea typeface="Trebuchet MS"/>
              <a:cs typeface="Trebuchet MS"/>
              <a:sym typeface="Trebuchet MS"/>
            </a:endParaRPr>
          </a:p>
        </p:txBody>
      </p:sp>
      <p:sp>
        <p:nvSpPr>
          <p:cNvPr id="471" name="Google Shape;471;p52"/>
          <p:cNvSpPr txBox="1"/>
          <p:nvPr/>
        </p:nvSpPr>
        <p:spPr>
          <a:xfrm>
            <a:off x="2688150"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4</a:t>
            </a:r>
            <a:endParaRPr sz="1333">
              <a:solidFill>
                <a:srgbClr val="000000"/>
              </a:solidFill>
              <a:latin typeface="Trebuchet MS"/>
              <a:ea typeface="Trebuchet MS"/>
              <a:cs typeface="Trebuchet MS"/>
              <a:sym typeface="Trebuchet MS"/>
            </a:endParaRPr>
          </a:p>
        </p:txBody>
      </p:sp>
      <p:sp>
        <p:nvSpPr>
          <p:cNvPr id="472" name="Google Shape;472;p52"/>
          <p:cNvSpPr txBox="1"/>
          <p:nvPr/>
        </p:nvSpPr>
        <p:spPr>
          <a:xfrm>
            <a:off x="3062100"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5</a:t>
            </a:r>
            <a:endParaRPr sz="1333">
              <a:solidFill>
                <a:srgbClr val="000000"/>
              </a:solidFill>
              <a:latin typeface="Trebuchet MS"/>
              <a:ea typeface="Trebuchet MS"/>
              <a:cs typeface="Trebuchet MS"/>
              <a:sym typeface="Trebuchet MS"/>
            </a:endParaRPr>
          </a:p>
        </p:txBody>
      </p:sp>
      <p:sp>
        <p:nvSpPr>
          <p:cNvPr id="473" name="Google Shape;473;p52"/>
          <p:cNvSpPr txBox="1"/>
          <p:nvPr/>
        </p:nvSpPr>
        <p:spPr>
          <a:xfrm>
            <a:off x="3420175"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6</a:t>
            </a:r>
            <a:endParaRPr sz="1333">
              <a:solidFill>
                <a:srgbClr val="000000"/>
              </a:solidFill>
              <a:latin typeface="Trebuchet MS"/>
              <a:ea typeface="Trebuchet MS"/>
              <a:cs typeface="Trebuchet MS"/>
              <a:sym typeface="Trebuchet MS"/>
            </a:endParaRPr>
          </a:p>
        </p:txBody>
      </p:sp>
      <p:sp>
        <p:nvSpPr>
          <p:cNvPr id="474" name="Google Shape;474;p52"/>
          <p:cNvSpPr txBox="1"/>
          <p:nvPr/>
        </p:nvSpPr>
        <p:spPr>
          <a:xfrm>
            <a:off x="3794125"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7</a:t>
            </a:r>
            <a:endParaRPr sz="1333">
              <a:solidFill>
                <a:srgbClr val="000000"/>
              </a:solidFill>
              <a:latin typeface="Trebuchet MS"/>
              <a:ea typeface="Trebuchet MS"/>
              <a:cs typeface="Trebuchet MS"/>
              <a:sym typeface="Trebuchet MS"/>
            </a:endParaRPr>
          </a:p>
        </p:txBody>
      </p:sp>
      <p:sp>
        <p:nvSpPr>
          <p:cNvPr id="475" name="Google Shape;475;p52"/>
          <p:cNvSpPr txBox="1"/>
          <p:nvPr/>
        </p:nvSpPr>
        <p:spPr>
          <a:xfrm>
            <a:off x="4153950"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8</a:t>
            </a:r>
            <a:endParaRPr sz="1333">
              <a:solidFill>
                <a:srgbClr val="000000"/>
              </a:solidFill>
              <a:latin typeface="Trebuchet MS"/>
              <a:ea typeface="Trebuchet MS"/>
              <a:cs typeface="Trebuchet MS"/>
              <a:sym typeface="Trebuchet MS"/>
            </a:endParaRPr>
          </a:p>
        </p:txBody>
      </p:sp>
      <p:sp>
        <p:nvSpPr>
          <p:cNvPr id="476" name="Google Shape;476;p52"/>
          <p:cNvSpPr txBox="1"/>
          <p:nvPr/>
        </p:nvSpPr>
        <p:spPr>
          <a:xfrm>
            <a:off x="4526125" y="5815525"/>
            <a:ext cx="19260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9</a:t>
            </a:r>
            <a:endParaRPr sz="1333">
              <a:solidFill>
                <a:srgbClr val="000000"/>
              </a:solidFill>
              <a:latin typeface="Trebuchet MS"/>
              <a:ea typeface="Trebuchet MS"/>
              <a:cs typeface="Trebuchet MS"/>
              <a:sym typeface="Trebuchet MS"/>
            </a:endParaRPr>
          </a:p>
        </p:txBody>
      </p:sp>
      <p:sp>
        <p:nvSpPr>
          <p:cNvPr id="477" name="Google Shape;477;p52"/>
          <p:cNvSpPr txBox="1"/>
          <p:nvPr/>
        </p:nvSpPr>
        <p:spPr>
          <a:xfrm>
            <a:off x="4843625" y="5815525"/>
            <a:ext cx="309025"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10</a:t>
            </a:r>
            <a:endParaRPr sz="1333">
              <a:solidFill>
                <a:srgbClr val="000000"/>
              </a:solidFill>
              <a:latin typeface="Trebuchet MS"/>
              <a:ea typeface="Trebuchet MS"/>
              <a:cs typeface="Trebuchet MS"/>
              <a:sym typeface="Trebuchet MS"/>
            </a:endParaRPr>
          </a:p>
        </p:txBody>
      </p:sp>
      <p:sp>
        <p:nvSpPr>
          <p:cNvPr id="478" name="Google Shape;478;p52"/>
          <p:cNvSpPr txBox="1"/>
          <p:nvPr/>
        </p:nvSpPr>
        <p:spPr>
          <a:xfrm>
            <a:off x="5215800" y="5815525"/>
            <a:ext cx="309025"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11</a:t>
            </a:r>
            <a:endParaRPr sz="1333">
              <a:solidFill>
                <a:srgbClr val="000000"/>
              </a:solidFill>
              <a:latin typeface="Trebuchet MS"/>
              <a:ea typeface="Trebuchet MS"/>
              <a:cs typeface="Trebuchet MS"/>
              <a:sym typeface="Trebuchet MS"/>
            </a:endParaRPr>
          </a:p>
        </p:txBody>
      </p:sp>
      <p:sp>
        <p:nvSpPr>
          <p:cNvPr id="479" name="Google Shape;479;p52"/>
          <p:cNvSpPr txBox="1"/>
          <p:nvPr/>
        </p:nvSpPr>
        <p:spPr>
          <a:xfrm>
            <a:off x="5575650" y="5815525"/>
            <a:ext cx="309025"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12</a:t>
            </a:r>
            <a:endParaRPr sz="1333">
              <a:solidFill>
                <a:srgbClr val="000000"/>
              </a:solidFill>
              <a:latin typeface="Trebuchet MS"/>
              <a:ea typeface="Trebuchet MS"/>
              <a:cs typeface="Trebuchet MS"/>
              <a:sym typeface="Trebuchet MS"/>
            </a:endParaRPr>
          </a:p>
        </p:txBody>
      </p:sp>
      <p:sp>
        <p:nvSpPr>
          <p:cNvPr id="480" name="Google Shape;480;p52"/>
          <p:cNvSpPr txBox="1"/>
          <p:nvPr/>
        </p:nvSpPr>
        <p:spPr>
          <a:xfrm>
            <a:off x="5949575" y="5815525"/>
            <a:ext cx="30725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13</a:t>
            </a:r>
            <a:endParaRPr sz="1333">
              <a:solidFill>
                <a:srgbClr val="000000"/>
              </a:solidFill>
              <a:latin typeface="Trebuchet MS"/>
              <a:ea typeface="Trebuchet MS"/>
              <a:cs typeface="Trebuchet MS"/>
              <a:sym typeface="Trebuchet MS"/>
            </a:endParaRPr>
          </a:p>
        </p:txBody>
      </p:sp>
      <p:sp>
        <p:nvSpPr>
          <p:cNvPr id="481" name="Google Shape;481;p52"/>
          <p:cNvSpPr txBox="1"/>
          <p:nvPr/>
        </p:nvSpPr>
        <p:spPr>
          <a:xfrm>
            <a:off x="6309425" y="5815525"/>
            <a:ext cx="30725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14</a:t>
            </a:r>
            <a:endParaRPr sz="1333">
              <a:solidFill>
                <a:srgbClr val="000000"/>
              </a:solidFill>
              <a:latin typeface="Trebuchet MS"/>
              <a:ea typeface="Trebuchet MS"/>
              <a:cs typeface="Trebuchet MS"/>
              <a:sym typeface="Trebuchet MS"/>
            </a:endParaRPr>
          </a:p>
        </p:txBody>
      </p:sp>
      <p:sp>
        <p:nvSpPr>
          <p:cNvPr id="482" name="Google Shape;482;p52"/>
          <p:cNvSpPr txBox="1"/>
          <p:nvPr/>
        </p:nvSpPr>
        <p:spPr>
          <a:xfrm>
            <a:off x="6681600" y="5815525"/>
            <a:ext cx="30725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15</a:t>
            </a:r>
            <a:endParaRPr sz="1333">
              <a:solidFill>
                <a:srgbClr val="000000"/>
              </a:solidFill>
              <a:latin typeface="Trebuchet MS"/>
              <a:ea typeface="Trebuchet MS"/>
              <a:cs typeface="Trebuchet MS"/>
              <a:sym typeface="Trebuchet MS"/>
            </a:endParaRPr>
          </a:p>
        </p:txBody>
      </p:sp>
      <p:sp>
        <p:nvSpPr>
          <p:cNvPr id="483" name="Google Shape;483;p52"/>
          <p:cNvSpPr txBox="1"/>
          <p:nvPr/>
        </p:nvSpPr>
        <p:spPr>
          <a:xfrm>
            <a:off x="7039675" y="5815525"/>
            <a:ext cx="309025"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16</a:t>
            </a:r>
            <a:endParaRPr sz="1333">
              <a:solidFill>
                <a:srgbClr val="000000"/>
              </a:solidFill>
              <a:latin typeface="Trebuchet MS"/>
              <a:ea typeface="Trebuchet MS"/>
              <a:cs typeface="Trebuchet MS"/>
              <a:sym typeface="Trebuchet MS"/>
            </a:endParaRPr>
          </a:p>
        </p:txBody>
      </p:sp>
      <p:sp>
        <p:nvSpPr>
          <p:cNvPr id="484" name="Google Shape;484;p52"/>
          <p:cNvSpPr txBox="1"/>
          <p:nvPr/>
        </p:nvSpPr>
        <p:spPr>
          <a:xfrm>
            <a:off x="7415375" y="5815525"/>
            <a:ext cx="30725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17</a:t>
            </a:r>
            <a:endParaRPr sz="1333">
              <a:solidFill>
                <a:srgbClr val="000000"/>
              </a:solidFill>
              <a:latin typeface="Trebuchet MS"/>
              <a:ea typeface="Trebuchet MS"/>
              <a:cs typeface="Trebuchet MS"/>
              <a:sym typeface="Trebuchet MS"/>
            </a:endParaRPr>
          </a:p>
        </p:txBody>
      </p:sp>
      <p:sp>
        <p:nvSpPr>
          <p:cNvPr id="485" name="Google Shape;485;p52"/>
          <p:cNvSpPr txBox="1"/>
          <p:nvPr/>
        </p:nvSpPr>
        <p:spPr>
          <a:xfrm>
            <a:off x="7773450" y="5815525"/>
            <a:ext cx="30725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18</a:t>
            </a:r>
            <a:endParaRPr sz="1333">
              <a:solidFill>
                <a:srgbClr val="000000"/>
              </a:solidFill>
              <a:latin typeface="Trebuchet MS"/>
              <a:ea typeface="Trebuchet MS"/>
              <a:cs typeface="Trebuchet MS"/>
              <a:sym typeface="Trebuchet MS"/>
            </a:endParaRPr>
          </a:p>
        </p:txBody>
      </p:sp>
      <p:sp>
        <p:nvSpPr>
          <p:cNvPr id="486" name="Google Shape;486;p52"/>
          <p:cNvSpPr txBox="1"/>
          <p:nvPr/>
        </p:nvSpPr>
        <p:spPr>
          <a:xfrm>
            <a:off x="8145625" y="5815525"/>
            <a:ext cx="30725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19</a:t>
            </a:r>
            <a:endParaRPr sz="1333">
              <a:solidFill>
                <a:srgbClr val="000000"/>
              </a:solidFill>
              <a:latin typeface="Trebuchet MS"/>
              <a:ea typeface="Trebuchet MS"/>
              <a:cs typeface="Trebuchet MS"/>
              <a:sym typeface="Trebuchet MS"/>
            </a:endParaRPr>
          </a:p>
        </p:txBody>
      </p:sp>
      <p:sp>
        <p:nvSpPr>
          <p:cNvPr id="487" name="Google Shape;487;p52"/>
          <p:cNvSpPr txBox="1"/>
          <p:nvPr/>
        </p:nvSpPr>
        <p:spPr>
          <a:xfrm>
            <a:off x="8505450" y="5815525"/>
            <a:ext cx="30725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20</a:t>
            </a:r>
            <a:endParaRPr sz="1333">
              <a:solidFill>
                <a:srgbClr val="000000"/>
              </a:solidFill>
              <a:latin typeface="Trebuchet MS"/>
              <a:ea typeface="Trebuchet MS"/>
              <a:cs typeface="Trebuchet MS"/>
              <a:sym typeface="Trebuchet MS"/>
            </a:endParaRPr>
          </a:p>
        </p:txBody>
      </p:sp>
      <p:sp>
        <p:nvSpPr>
          <p:cNvPr id="488" name="Google Shape;488;p52"/>
          <p:cNvSpPr txBox="1"/>
          <p:nvPr/>
        </p:nvSpPr>
        <p:spPr>
          <a:xfrm>
            <a:off x="8877650" y="5815525"/>
            <a:ext cx="309025"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21</a:t>
            </a:r>
            <a:endParaRPr sz="1333">
              <a:solidFill>
                <a:srgbClr val="000000"/>
              </a:solidFill>
              <a:latin typeface="Trebuchet MS"/>
              <a:ea typeface="Trebuchet MS"/>
              <a:cs typeface="Trebuchet MS"/>
              <a:sym typeface="Trebuchet MS"/>
            </a:endParaRPr>
          </a:p>
        </p:txBody>
      </p:sp>
      <p:sp>
        <p:nvSpPr>
          <p:cNvPr id="489" name="Google Shape;489;p52"/>
          <p:cNvSpPr txBox="1"/>
          <p:nvPr/>
        </p:nvSpPr>
        <p:spPr>
          <a:xfrm>
            <a:off x="9237475" y="5815525"/>
            <a:ext cx="309025"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22</a:t>
            </a:r>
            <a:endParaRPr sz="1333">
              <a:solidFill>
                <a:srgbClr val="000000"/>
              </a:solidFill>
              <a:latin typeface="Trebuchet MS"/>
              <a:ea typeface="Trebuchet MS"/>
              <a:cs typeface="Trebuchet MS"/>
              <a:sym typeface="Trebuchet MS"/>
            </a:endParaRPr>
          </a:p>
        </p:txBody>
      </p:sp>
      <p:sp>
        <p:nvSpPr>
          <p:cNvPr id="490" name="Google Shape;490;p52"/>
          <p:cNvSpPr txBox="1"/>
          <p:nvPr/>
        </p:nvSpPr>
        <p:spPr>
          <a:xfrm>
            <a:off x="9611425" y="5815525"/>
            <a:ext cx="307250" cy="3460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23</a:t>
            </a:r>
            <a:endParaRPr sz="1333">
              <a:solidFill>
                <a:srgbClr val="000000"/>
              </a:solidFill>
              <a:latin typeface="Trebuchet MS"/>
              <a:ea typeface="Trebuchet MS"/>
              <a:cs typeface="Trebuchet MS"/>
              <a:sym typeface="Trebuchet MS"/>
            </a:endParaRPr>
          </a:p>
        </p:txBody>
      </p:sp>
      <p:sp>
        <p:nvSpPr>
          <p:cNvPr id="491" name="Google Shape;491;p52"/>
          <p:cNvSpPr txBox="1"/>
          <p:nvPr/>
        </p:nvSpPr>
        <p:spPr>
          <a:xfrm>
            <a:off x="4372675" y="6328825"/>
            <a:ext cx="1462600" cy="5612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Hour of day</a:t>
            </a:r>
            <a:endParaRPr sz="1333">
              <a:solidFill>
                <a:srgbClr val="000000"/>
              </a:solidFill>
              <a:latin typeface="Trebuchet MS"/>
              <a:ea typeface="Trebuchet MS"/>
              <a:cs typeface="Trebuchet MS"/>
              <a:sym typeface="Trebuchet MS"/>
            </a:endParaRPr>
          </a:p>
        </p:txBody>
      </p:sp>
      <p:sp>
        <p:nvSpPr>
          <p:cNvPr id="492" name="Google Shape;492;p52"/>
          <p:cNvSpPr txBox="1"/>
          <p:nvPr/>
        </p:nvSpPr>
        <p:spPr>
          <a:xfrm>
            <a:off x="128750" y="3737675"/>
            <a:ext cx="845250" cy="7535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Number of Logins</a:t>
            </a:r>
            <a:endParaRPr sz="1333">
              <a:solidFill>
                <a:srgbClr val="000000"/>
              </a:solidFill>
              <a:latin typeface="Trebuchet MS"/>
              <a:ea typeface="Trebuchet MS"/>
              <a:cs typeface="Trebuchet MS"/>
              <a:sym typeface="Trebuchet MS"/>
            </a:endParaRPr>
          </a:p>
        </p:txBody>
      </p:sp>
      <p:sp>
        <p:nvSpPr>
          <p:cNvPr id="493" name="Google Shape;493;p52"/>
          <p:cNvSpPr txBox="1"/>
          <p:nvPr/>
        </p:nvSpPr>
        <p:spPr>
          <a:xfrm>
            <a:off x="4843625" y="2675800"/>
            <a:ext cx="1226250" cy="27902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1333">
                <a:solidFill>
                  <a:srgbClr val="000000"/>
                </a:solidFill>
                <a:latin typeface="Trebuchet MS"/>
                <a:ea typeface="Trebuchet MS"/>
                <a:cs typeface="Trebuchet MS"/>
                <a:sym typeface="Trebuchet MS"/>
              </a:rPr>
              <a:t>March ' 07</a:t>
            </a:r>
            <a:endParaRPr sz="1333">
              <a:solidFill>
                <a:srgbClr val="000000"/>
              </a:solidFill>
              <a:latin typeface="Trebuchet MS"/>
              <a:ea typeface="Trebuchet MS"/>
              <a:cs typeface="Trebuchet MS"/>
              <a:sym typeface="Trebuchet M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53"/>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499" name="Google Shape;499;p53"/>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00" name="Google Shape;500;p53"/>
          <p:cNvSpPr txBox="1"/>
          <p:nvPr/>
        </p:nvSpPr>
        <p:spPr>
          <a:xfrm>
            <a:off x="525625" y="1151800"/>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Online Attitudes and Behaviors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sp>
        <p:nvSpPr>
          <p:cNvPr id="501" name="Google Shape;501;p53"/>
          <p:cNvSpPr txBox="1"/>
          <p:nvPr/>
        </p:nvSpPr>
        <p:spPr>
          <a:xfrm>
            <a:off x="610300" y="2506475"/>
            <a:ext cx="9015575" cy="357575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Though students were accessing the course site regularly, participation in course activities was not as anticipated</a:t>
            </a: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Students only downloaded an average of 14 out of 32 documents uploaded by instructor</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18 students were recorded as having logged into the discussion forum, but only 11 contributed to discussions</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54"/>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07" name="Google Shape;507;p54"/>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08" name="Google Shape;508;p54"/>
          <p:cNvSpPr txBox="1"/>
          <p:nvPr/>
        </p:nvSpPr>
        <p:spPr>
          <a:xfrm>
            <a:off x="525625" y="1151800"/>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Online Attitudes and Behaviors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sp>
        <p:nvSpPr>
          <p:cNvPr id="509" name="Google Shape;509;p54"/>
          <p:cNvSpPr txBox="1"/>
          <p:nvPr/>
        </p:nvSpPr>
        <p:spPr>
          <a:xfrm>
            <a:off x="525625" y="2506475"/>
            <a:ext cx="9354250" cy="34240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Only 5 students submitted final projects - individually</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There was no evidence of collaborative learning activities, though group work was encouraged</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Students were a bit more comfortable with the objective exercises - 23 attempted at least one exercise, but 12 completed all 3</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13"/>
        <p:cNvGrpSpPr/>
        <p:nvPr/>
      </p:nvGrpSpPr>
      <p:grpSpPr>
        <a:xfrm>
          <a:off x="0" y="0"/>
          <a:ext cx="0" cy="0"/>
          <a:chOff x="0" y="0"/>
          <a:chExt cx="0" cy="0"/>
        </a:xfrm>
      </p:grpSpPr>
      <p:sp>
        <p:nvSpPr>
          <p:cNvPr id="514" name="Google Shape;514;p55"/>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15" name="Google Shape;515;p55"/>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16" name="Google Shape;516;p55"/>
          <p:cNvSpPr txBox="1"/>
          <p:nvPr/>
        </p:nvSpPr>
        <p:spPr>
          <a:xfrm>
            <a:off x="525625" y="1151800"/>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Online Attitudes and Behaviors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sp>
        <p:nvSpPr>
          <p:cNvPr id="517" name="Google Shape;517;p55"/>
          <p:cNvSpPr txBox="1"/>
          <p:nvPr/>
        </p:nvSpPr>
        <p:spPr>
          <a:xfrm>
            <a:off x="478000" y="2506475"/>
            <a:ext cx="9401875" cy="296720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By way of e-mail, 15 students sent a total of 65 messages to the instructor, but most dwelt on their personal and logistical issues, requests for extension of deadlines etc. </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Also, students contacted the instructor only in moments of desperation</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11"/>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3" name="Google Shape;53;p11"/>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Introduction &amp; Purpose</a:t>
            </a:r>
            <a:endParaRPr sz="3111" u="sng">
              <a:solidFill>
                <a:srgbClr val="000000"/>
              </a:solidFill>
              <a:latin typeface="Trebuchet MS"/>
              <a:ea typeface="Trebuchet MS"/>
              <a:cs typeface="Trebuchet MS"/>
              <a:sym typeface="Trebuchet MS"/>
            </a:endParaRPr>
          </a:p>
        </p:txBody>
      </p:sp>
      <p:sp>
        <p:nvSpPr>
          <p:cNvPr id="54" name="Google Shape;54;p11"/>
          <p:cNvSpPr txBox="1"/>
          <p:nvPr/>
        </p:nvSpPr>
        <p:spPr>
          <a:xfrm>
            <a:off x="610300" y="1575150"/>
            <a:ext cx="9100250" cy="4133125"/>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There is an ever increasing demand for higher education in SSA (UNESCO, 2007)</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Online (distance) learning can help increase access</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But only 3 in 100 people use the internet in SSA as against the global average of 45 in 100 (UNESCO Institute for Statistics, 2007) </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p56"/>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23" name="Google Shape;523;p56"/>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24" name="Google Shape;524;p56"/>
          <p:cNvSpPr txBox="1"/>
          <p:nvPr/>
        </p:nvSpPr>
        <p:spPr>
          <a:xfrm>
            <a:off x="525625" y="982475"/>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Learning Outcomes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sp>
        <p:nvSpPr>
          <p:cNvPr id="525" name="Google Shape;525;p56"/>
          <p:cNvSpPr txBox="1"/>
          <p:nvPr/>
        </p:nvSpPr>
        <p:spPr>
          <a:xfrm>
            <a:off x="610300" y="2252475"/>
            <a:ext cx="7962525"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Final Grades</a:t>
            </a:r>
            <a:endParaRPr sz="2666">
              <a:solidFill>
                <a:srgbClr val="000000"/>
              </a:solidFill>
              <a:latin typeface="Trebuchet MS"/>
              <a:ea typeface="Trebuchet MS"/>
              <a:cs typeface="Trebuchet MS"/>
              <a:sym typeface="Trebuchet MS"/>
            </a:endParaRPr>
          </a:p>
        </p:txBody>
      </p:sp>
      <p:pic>
        <p:nvPicPr>
          <p:cNvPr id="526" name="Google Shape;526;p56"/>
          <p:cNvPicPr preferRelativeResize="0"/>
          <p:nvPr/>
        </p:nvPicPr>
        <p:blipFill>
          <a:blip r:embed="rId3">
            <a:alphaModFix/>
          </a:blip>
          <a:stretch>
            <a:fillRect/>
          </a:stretch>
        </p:blipFill>
        <p:spPr>
          <a:xfrm>
            <a:off x="1926150" y="3418400"/>
            <a:ext cx="7281325" cy="2571750"/>
          </a:xfrm>
          <a:prstGeom prst="rect">
            <a:avLst/>
          </a:prstGeom>
          <a:noFill/>
          <a:ln>
            <a:noFill/>
          </a:ln>
        </p:spPr>
      </p:pic>
      <p:sp>
        <p:nvSpPr>
          <p:cNvPr id="527" name="Google Shape;527;p56"/>
          <p:cNvSpPr txBox="1"/>
          <p:nvPr/>
        </p:nvSpPr>
        <p:spPr>
          <a:xfrm>
            <a:off x="5351625" y="6485800"/>
            <a:ext cx="802900" cy="347825"/>
          </a:xfrm>
          <a:prstGeom prst="rect">
            <a:avLst/>
          </a:prstGeom>
          <a:noFill/>
          <a:ln>
            <a:noFill/>
          </a:ln>
        </p:spPr>
        <p:txBody>
          <a:bodyPr spcFirstLastPara="1" wrap="square" lIns="38100" tIns="38100" rIns="38100" bIns="38100" anchor="t" anchorCtr="0">
            <a:noAutofit/>
          </a:bodyPr>
          <a:lstStyle/>
          <a:p>
            <a:pPr marL="0" marR="0" lvl="0" indent="0" algn="l" rtl="0">
              <a:lnSpc>
                <a:spcPct val="120312"/>
              </a:lnSpc>
              <a:spcBef>
                <a:spcPts val="0"/>
              </a:spcBef>
              <a:spcAft>
                <a:spcPts val="0"/>
              </a:spcAft>
              <a:buNone/>
            </a:pPr>
            <a:r>
              <a:rPr lang="en-US" sz="1777">
                <a:solidFill>
                  <a:srgbClr val="000000"/>
                </a:solidFill>
                <a:latin typeface="Trebuchet MS"/>
                <a:ea typeface="Trebuchet MS"/>
                <a:cs typeface="Trebuchet MS"/>
                <a:sym typeface="Trebuchet MS"/>
              </a:rPr>
              <a:t>Score</a:t>
            </a:r>
            <a:endParaRPr sz="1777">
              <a:solidFill>
                <a:srgbClr val="000000"/>
              </a:solidFill>
              <a:latin typeface="Trebuchet MS"/>
              <a:ea typeface="Trebuchet MS"/>
              <a:cs typeface="Trebuchet MS"/>
              <a:sym typeface="Trebuchet MS"/>
            </a:endParaRPr>
          </a:p>
        </p:txBody>
      </p:sp>
      <p:sp>
        <p:nvSpPr>
          <p:cNvPr id="528" name="Google Shape;528;p56"/>
          <p:cNvSpPr txBox="1"/>
          <p:nvPr/>
        </p:nvSpPr>
        <p:spPr>
          <a:xfrm>
            <a:off x="440950" y="4199800"/>
            <a:ext cx="972250" cy="593000"/>
          </a:xfrm>
          <a:prstGeom prst="rect">
            <a:avLst/>
          </a:prstGeom>
          <a:noFill/>
          <a:ln>
            <a:noFill/>
          </a:ln>
        </p:spPr>
        <p:txBody>
          <a:bodyPr spcFirstLastPara="1" wrap="square" lIns="38100" tIns="38100" rIns="38100" bIns="38100" anchor="t" anchorCtr="0">
            <a:noAutofit/>
          </a:bodyPr>
          <a:lstStyle/>
          <a:p>
            <a:pPr marL="0" marR="0" lvl="0" indent="0" algn="l" rtl="0">
              <a:lnSpc>
                <a:spcPct val="100000"/>
              </a:lnSpc>
              <a:spcBef>
                <a:spcPts val="0"/>
              </a:spcBef>
              <a:spcAft>
                <a:spcPts val="0"/>
              </a:spcAft>
              <a:buNone/>
            </a:pPr>
            <a:r>
              <a:rPr lang="en-US" sz="1777">
                <a:solidFill>
                  <a:srgbClr val="000000"/>
                </a:solidFill>
                <a:latin typeface="Trebuchet MS"/>
                <a:ea typeface="Trebuchet MS"/>
                <a:cs typeface="Trebuchet MS"/>
                <a:sym typeface="Trebuchet MS"/>
              </a:rPr>
              <a:t>No. of</a:t>
            </a:r>
            <a:endParaRPr sz="1777">
              <a:solidFill>
                <a:srgbClr val="000000"/>
              </a:solidFill>
              <a:latin typeface="Trebuchet MS"/>
              <a:ea typeface="Trebuchet MS"/>
              <a:cs typeface="Trebuchet MS"/>
              <a:sym typeface="Trebuchet MS"/>
            </a:endParaRPr>
          </a:p>
          <a:p>
            <a:pPr marL="0" marR="0" lvl="0" indent="0" algn="l" rtl="0">
              <a:lnSpc>
                <a:spcPct val="100000"/>
              </a:lnSpc>
              <a:spcBef>
                <a:spcPts val="802"/>
              </a:spcBef>
              <a:spcAft>
                <a:spcPts val="0"/>
              </a:spcAft>
              <a:buNone/>
            </a:pPr>
            <a:r>
              <a:rPr lang="en-US" sz="1777">
                <a:solidFill>
                  <a:srgbClr val="000000"/>
                </a:solidFill>
                <a:latin typeface="Trebuchet MS"/>
                <a:ea typeface="Trebuchet MS"/>
                <a:cs typeface="Trebuchet MS"/>
                <a:sym typeface="Trebuchet MS"/>
              </a:rPr>
              <a:t>Students</a:t>
            </a:r>
            <a:endParaRPr sz="1777">
              <a:solidFill>
                <a:srgbClr val="000000"/>
              </a:solidFill>
              <a:latin typeface="Trebuchet MS"/>
              <a:ea typeface="Trebuchet MS"/>
              <a:cs typeface="Trebuchet MS"/>
              <a:sym typeface="Trebuchet MS"/>
            </a:endParaRPr>
          </a:p>
        </p:txBody>
      </p:sp>
      <p:sp>
        <p:nvSpPr>
          <p:cNvPr id="529" name="Google Shape;529;p56"/>
          <p:cNvSpPr txBox="1"/>
          <p:nvPr/>
        </p:nvSpPr>
        <p:spPr>
          <a:xfrm>
            <a:off x="2478250" y="3429000"/>
            <a:ext cx="294900" cy="312550"/>
          </a:xfrm>
          <a:prstGeom prst="rect">
            <a:avLst/>
          </a:prstGeom>
          <a:noFill/>
          <a:ln>
            <a:noFill/>
          </a:ln>
        </p:spPr>
        <p:txBody>
          <a:bodyPr spcFirstLastPara="1" wrap="square" lIns="38100" tIns="38100" rIns="38100" bIns="38100" anchor="t" anchorCtr="0">
            <a:noAutofit/>
          </a:bodyPr>
          <a:lstStyle/>
          <a:p>
            <a:pPr marL="0" marR="0" lvl="0" indent="0" algn="l" rtl="0">
              <a:lnSpc>
                <a:spcPct val="119642"/>
              </a:lnSpc>
              <a:spcBef>
                <a:spcPts val="0"/>
              </a:spcBef>
              <a:spcAft>
                <a:spcPts val="0"/>
              </a:spcAft>
              <a:buNone/>
            </a:pPr>
            <a:r>
              <a:rPr lang="en-US" sz="1555">
                <a:solidFill>
                  <a:srgbClr val="000000"/>
                </a:solidFill>
                <a:latin typeface="Arial"/>
                <a:ea typeface="Arial"/>
                <a:cs typeface="Arial"/>
                <a:sym typeface="Arial"/>
              </a:rPr>
              <a:t>12</a:t>
            </a:r>
            <a:endParaRPr sz="1555">
              <a:solidFill>
                <a:srgbClr val="000000"/>
              </a:solidFill>
              <a:latin typeface="Arial"/>
              <a:ea typeface="Arial"/>
              <a:cs typeface="Arial"/>
              <a:sym typeface="Arial"/>
            </a:endParaRPr>
          </a:p>
        </p:txBody>
      </p:sp>
      <p:sp>
        <p:nvSpPr>
          <p:cNvPr id="530" name="Google Shape;530;p56"/>
          <p:cNvSpPr txBox="1"/>
          <p:nvPr/>
        </p:nvSpPr>
        <p:spPr>
          <a:xfrm>
            <a:off x="3742950" y="4848925"/>
            <a:ext cx="185550" cy="312550"/>
          </a:xfrm>
          <a:prstGeom prst="rect">
            <a:avLst/>
          </a:prstGeom>
          <a:noFill/>
          <a:ln>
            <a:noFill/>
          </a:ln>
        </p:spPr>
        <p:txBody>
          <a:bodyPr spcFirstLastPara="1" wrap="square" lIns="38100" tIns="38100" rIns="38100" bIns="38100" anchor="t" anchorCtr="0">
            <a:noAutofit/>
          </a:bodyPr>
          <a:lstStyle/>
          <a:p>
            <a:pPr marL="0" marR="0" lvl="0" indent="0" algn="l" rtl="0">
              <a:lnSpc>
                <a:spcPct val="119642"/>
              </a:lnSpc>
              <a:spcBef>
                <a:spcPts val="0"/>
              </a:spcBef>
              <a:spcAft>
                <a:spcPts val="0"/>
              </a:spcAft>
              <a:buNone/>
            </a:pPr>
            <a:r>
              <a:rPr lang="en-US" sz="1555">
                <a:solidFill>
                  <a:srgbClr val="000000"/>
                </a:solidFill>
                <a:latin typeface="Arial"/>
                <a:ea typeface="Arial"/>
                <a:cs typeface="Arial"/>
                <a:sym typeface="Arial"/>
              </a:rPr>
              <a:t>4</a:t>
            </a:r>
            <a:endParaRPr sz="1555">
              <a:solidFill>
                <a:srgbClr val="000000"/>
              </a:solidFill>
              <a:latin typeface="Arial"/>
              <a:ea typeface="Arial"/>
              <a:cs typeface="Arial"/>
              <a:sym typeface="Arial"/>
            </a:endParaRPr>
          </a:p>
        </p:txBody>
      </p:sp>
      <p:sp>
        <p:nvSpPr>
          <p:cNvPr id="531" name="Google Shape;531;p56"/>
          <p:cNvSpPr txBox="1"/>
          <p:nvPr/>
        </p:nvSpPr>
        <p:spPr>
          <a:xfrm>
            <a:off x="4931825" y="5381625"/>
            <a:ext cx="185550" cy="312550"/>
          </a:xfrm>
          <a:prstGeom prst="rect">
            <a:avLst/>
          </a:prstGeom>
          <a:noFill/>
          <a:ln>
            <a:noFill/>
          </a:ln>
        </p:spPr>
        <p:txBody>
          <a:bodyPr spcFirstLastPara="1" wrap="square" lIns="38100" tIns="38100" rIns="38100" bIns="38100" anchor="t" anchorCtr="0">
            <a:noAutofit/>
          </a:bodyPr>
          <a:lstStyle/>
          <a:p>
            <a:pPr marL="0" marR="0" lvl="0" indent="0" algn="l" rtl="0">
              <a:lnSpc>
                <a:spcPct val="119642"/>
              </a:lnSpc>
              <a:spcBef>
                <a:spcPts val="0"/>
              </a:spcBef>
              <a:spcAft>
                <a:spcPts val="0"/>
              </a:spcAft>
              <a:buNone/>
            </a:pPr>
            <a:r>
              <a:rPr lang="en-US" sz="1555">
                <a:solidFill>
                  <a:srgbClr val="000000"/>
                </a:solidFill>
                <a:latin typeface="Arial"/>
                <a:ea typeface="Arial"/>
                <a:cs typeface="Arial"/>
                <a:sym typeface="Arial"/>
              </a:rPr>
              <a:t>1</a:t>
            </a:r>
            <a:endParaRPr sz="1555">
              <a:solidFill>
                <a:srgbClr val="000000"/>
              </a:solidFill>
              <a:latin typeface="Arial"/>
              <a:ea typeface="Arial"/>
              <a:cs typeface="Arial"/>
              <a:sym typeface="Arial"/>
            </a:endParaRPr>
          </a:p>
        </p:txBody>
      </p:sp>
      <p:sp>
        <p:nvSpPr>
          <p:cNvPr id="532" name="Google Shape;532;p56"/>
          <p:cNvSpPr txBox="1"/>
          <p:nvPr/>
        </p:nvSpPr>
        <p:spPr>
          <a:xfrm>
            <a:off x="6140075" y="5559775"/>
            <a:ext cx="185550" cy="312550"/>
          </a:xfrm>
          <a:prstGeom prst="rect">
            <a:avLst/>
          </a:prstGeom>
          <a:noFill/>
          <a:ln>
            <a:noFill/>
          </a:ln>
        </p:spPr>
        <p:txBody>
          <a:bodyPr spcFirstLastPara="1" wrap="square" lIns="38100" tIns="38100" rIns="38100" bIns="38100" anchor="t" anchorCtr="0">
            <a:noAutofit/>
          </a:bodyPr>
          <a:lstStyle/>
          <a:p>
            <a:pPr marL="0" marR="0" lvl="0" indent="0" algn="l" rtl="0">
              <a:lnSpc>
                <a:spcPct val="119642"/>
              </a:lnSpc>
              <a:spcBef>
                <a:spcPts val="0"/>
              </a:spcBef>
              <a:spcAft>
                <a:spcPts val="0"/>
              </a:spcAft>
              <a:buNone/>
            </a:pPr>
            <a:r>
              <a:rPr lang="en-US" sz="1555">
                <a:solidFill>
                  <a:srgbClr val="000000"/>
                </a:solidFill>
                <a:latin typeface="Arial"/>
                <a:ea typeface="Arial"/>
                <a:cs typeface="Arial"/>
                <a:sym typeface="Arial"/>
              </a:rPr>
              <a:t>0</a:t>
            </a:r>
            <a:endParaRPr sz="1555">
              <a:solidFill>
                <a:srgbClr val="000000"/>
              </a:solidFill>
              <a:latin typeface="Arial"/>
              <a:ea typeface="Arial"/>
              <a:cs typeface="Arial"/>
              <a:sym typeface="Arial"/>
            </a:endParaRPr>
          </a:p>
        </p:txBody>
      </p:sp>
      <p:sp>
        <p:nvSpPr>
          <p:cNvPr id="533" name="Google Shape;533;p56"/>
          <p:cNvSpPr txBox="1"/>
          <p:nvPr/>
        </p:nvSpPr>
        <p:spPr>
          <a:xfrm>
            <a:off x="7330700" y="5205225"/>
            <a:ext cx="185550" cy="312550"/>
          </a:xfrm>
          <a:prstGeom prst="rect">
            <a:avLst/>
          </a:prstGeom>
          <a:noFill/>
          <a:ln>
            <a:noFill/>
          </a:ln>
        </p:spPr>
        <p:txBody>
          <a:bodyPr spcFirstLastPara="1" wrap="square" lIns="38100" tIns="38100" rIns="38100" bIns="38100" anchor="t" anchorCtr="0">
            <a:noAutofit/>
          </a:bodyPr>
          <a:lstStyle/>
          <a:p>
            <a:pPr marL="0" marR="0" lvl="0" indent="0" algn="l" rtl="0">
              <a:lnSpc>
                <a:spcPct val="119642"/>
              </a:lnSpc>
              <a:spcBef>
                <a:spcPts val="0"/>
              </a:spcBef>
              <a:spcAft>
                <a:spcPts val="0"/>
              </a:spcAft>
              <a:buNone/>
            </a:pPr>
            <a:r>
              <a:rPr lang="en-US" sz="1555">
                <a:solidFill>
                  <a:srgbClr val="000000"/>
                </a:solidFill>
                <a:latin typeface="Arial"/>
                <a:ea typeface="Arial"/>
                <a:cs typeface="Arial"/>
                <a:sym typeface="Arial"/>
              </a:rPr>
              <a:t>2</a:t>
            </a:r>
            <a:endParaRPr sz="1555">
              <a:solidFill>
                <a:srgbClr val="000000"/>
              </a:solidFill>
              <a:latin typeface="Arial"/>
              <a:ea typeface="Arial"/>
              <a:cs typeface="Arial"/>
              <a:sym typeface="Arial"/>
            </a:endParaRPr>
          </a:p>
        </p:txBody>
      </p:sp>
      <p:sp>
        <p:nvSpPr>
          <p:cNvPr id="534" name="Google Shape;534;p56"/>
          <p:cNvSpPr txBox="1"/>
          <p:nvPr/>
        </p:nvSpPr>
        <p:spPr>
          <a:xfrm>
            <a:off x="8538975" y="5381625"/>
            <a:ext cx="185550" cy="312550"/>
          </a:xfrm>
          <a:prstGeom prst="rect">
            <a:avLst/>
          </a:prstGeom>
          <a:noFill/>
          <a:ln>
            <a:noFill/>
          </a:ln>
        </p:spPr>
        <p:txBody>
          <a:bodyPr spcFirstLastPara="1" wrap="square" lIns="38100" tIns="38100" rIns="38100" bIns="38100" anchor="t" anchorCtr="0">
            <a:noAutofit/>
          </a:bodyPr>
          <a:lstStyle/>
          <a:p>
            <a:pPr marL="0" marR="0" lvl="0" indent="0" algn="l" rtl="0">
              <a:lnSpc>
                <a:spcPct val="119642"/>
              </a:lnSpc>
              <a:spcBef>
                <a:spcPts val="0"/>
              </a:spcBef>
              <a:spcAft>
                <a:spcPts val="0"/>
              </a:spcAft>
              <a:buNone/>
            </a:pPr>
            <a:r>
              <a:rPr lang="en-US" sz="1555">
                <a:solidFill>
                  <a:srgbClr val="000000"/>
                </a:solidFill>
                <a:latin typeface="Arial"/>
                <a:ea typeface="Arial"/>
                <a:cs typeface="Arial"/>
                <a:sym typeface="Arial"/>
              </a:rPr>
              <a:t>1</a:t>
            </a:r>
            <a:endParaRPr sz="1555">
              <a:solidFill>
                <a:srgbClr val="000000"/>
              </a:solidFill>
              <a:latin typeface="Arial"/>
              <a:ea typeface="Arial"/>
              <a:cs typeface="Arial"/>
              <a:sym typeface="Arial"/>
            </a:endParaRPr>
          </a:p>
        </p:txBody>
      </p:sp>
      <p:sp>
        <p:nvSpPr>
          <p:cNvPr id="535" name="Google Shape;535;p56"/>
          <p:cNvSpPr txBox="1"/>
          <p:nvPr/>
        </p:nvSpPr>
        <p:spPr>
          <a:xfrm>
            <a:off x="1703900" y="5737925"/>
            <a:ext cx="187325"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0</a:t>
            </a:r>
            <a:endParaRPr sz="1666">
              <a:solidFill>
                <a:srgbClr val="000000"/>
              </a:solidFill>
              <a:latin typeface="Trebuchet MS"/>
              <a:ea typeface="Trebuchet MS"/>
              <a:cs typeface="Trebuchet MS"/>
              <a:sym typeface="Trebuchet MS"/>
            </a:endParaRPr>
          </a:p>
        </p:txBody>
      </p:sp>
      <p:sp>
        <p:nvSpPr>
          <p:cNvPr id="536" name="Google Shape;536;p56"/>
          <p:cNvSpPr txBox="1"/>
          <p:nvPr/>
        </p:nvSpPr>
        <p:spPr>
          <a:xfrm>
            <a:off x="1703900" y="5381625"/>
            <a:ext cx="187325"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2</a:t>
            </a:r>
            <a:endParaRPr sz="1666">
              <a:solidFill>
                <a:srgbClr val="000000"/>
              </a:solidFill>
              <a:latin typeface="Trebuchet MS"/>
              <a:ea typeface="Trebuchet MS"/>
              <a:cs typeface="Trebuchet MS"/>
              <a:sym typeface="Trebuchet MS"/>
            </a:endParaRPr>
          </a:p>
        </p:txBody>
      </p:sp>
      <p:sp>
        <p:nvSpPr>
          <p:cNvPr id="537" name="Google Shape;537;p56"/>
          <p:cNvSpPr txBox="1"/>
          <p:nvPr/>
        </p:nvSpPr>
        <p:spPr>
          <a:xfrm>
            <a:off x="1703900" y="5027075"/>
            <a:ext cx="187325"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4</a:t>
            </a:r>
            <a:endParaRPr sz="1666">
              <a:solidFill>
                <a:srgbClr val="000000"/>
              </a:solidFill>
              <a:latin typeface="Trebuchet MS"/>
              <a:ea typeface="Trebuchet MS"/>
              <a:cs typeface="Trebuchet MS"/>
              <a:sym typeface="Trebuchet MS"/>
            </a:endParaRPr>
          </a:p>
        </p:txBody>
      </p:sp>
      <p:sp>
        <p:nvSpPr>
          <p:cNvPr id="538" name="Google Shape;538;p56"/>
          <p:cNvSpPr txBox="1"/>
          <p:nvPr/>
        </p:nvSpPr>
        <p:spPr>
          <a:xfrm>
            <a:off x="1703900" y="4672525"/>
            <a:ext cx="187325"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6</a:t>
            </a:r>
            <a:endParaRPr sz="1666">
              <a:solidFill>
                <a:srgbClr val="000000"/>
              </a:solidFill>
              <a:latin typeface="Trebuchet MS"/>
              <a:ea typeface="Trebuchet MS"/>
              <a:cs typeface="Trebuchet MS"/>
              <a:sym typeface="Trebuchet MS"/>
            </a:endParaRPr>
          </a:p>
        </p:txBody>
      </p:sp>
      <p:sp>
        <p:nvSpPr>
          <p:cNvPr id="539" name="Google Shape;539;p56"/>
          <p:cNvSpPr txBox="1"/>
          <p:nvPr/>
        </p:nvSpPr>
        <p:spPr>
          <a:xfrm>
            <a:off x="1703900" y="4316225"/>
            <a:ext cx="187325"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8</a:t>
            </a:r>
            <a:endParaRPr sz="1666">
              <a:solidFill>
                <a:srgbClr val="000000"/>
              </a:solidFill>
              <a:latin typeface="Trebuchet MS"/>
              <a:ea typeface="Trebuchet MS"/>
              <a:cs typeface="Trebuchet MS"/>
              <a:sym typeface="Trebuchet MS"/>
            </a:endParaRPr>
          </a:p>
        </p:txBody>
      </p:sp>
      <p:sp>
        <p:nvSpPr>
          <p:cNvPr id="540" name="Google Shape;540;p56"/>
          <p:cNvSpPr txBox="1"/>
          <p:nvPr/>
        </p:nvSpPr>
        <p:spPr>
          <a:xfrm>
            <a:off x="1591025" y="3961675"/>
            <a:ext cx="298450"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10</a:t>
            </a:r>
            <a:endParaRPr sz="1666">
              <a:solidFill>
                <a:srgbClr val="000000"/>
              </a:solidFill>
              <a:latin typeface="Trebuchet MS"/>
              <a:ea typeface="Trebuchet MS"/>
              <a:cs typeface="Trebuchet MS"/>
              <a:sym typeface="Trebuchet MS"/>
            </a:endParaRPr>
          </a:p>
        </p:txBody>
      </p:sp>
      <p:sp>
        <p:nvSpPr>
          <p:cNvPr id="541" name="Google Shape;541;p56"/>
          <p:cNvSpPr txBox="1"/>
          <p:nvPr/>
        </p:nvSpPr>
        <p:spPr>
          <a:xfrm>
            <a:off x="1591025" y="3607150"/>
            <a:ext cx="298450"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12</a:t>
            </a:r>
            <a:endParaRPr sz="1666">
              <a:solidFill>
                <a:srgbClr val="000000"/>
              </a:solidFill>
              <a:latin typeface="Trebuchet MS"/>
              <a:ea typeface="Trebuchet MS"/>
              <a:cs typeface="Trebuchet MS"/>
              <a:sym typeface="Trebuchet MS"/>
            </a:endParaRPr>
          </a:p>
        </p:txBody>
      </p:sp>
      <p:sp>
        <p:nvSpPr>
          <p:cNvPr id="542" name="Google Shape;542;p56"/>
          <p:cNvSpPr txBox="1"/>
          <p:nvPr/>
        </p:nvSpPr>
        <p:spPr>
          <a:xfrm>
            <a:off x="1591025" y="3250825"/>
            <a:ext cx="298450"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14</a:t>
            </a:r>
            <a:endParaRPr sz="1666">
              <a:solidFill>
                <a:srgbClr val="000000"/>
              </a:solidFill>
              <a:latin typeface="Trebuchet MS"/>
              <a:ea typeface="Trebuchet MS"/>
              <a:cs typeface="Trebuchet MS"/>
              <a:sym typeface="Trebuchet MS"/>
            </a:endParaRPr>
          </a:p>
        </p:txBody>
      </p:sp>
      <p:sp>
        <p:nvSpPr>
          <p:cNvPr id="543" name="Google Shape;543;p56"/>
          <p:cNvSpPr txBox="1"/>
          <p:nvPr/>
        </p:nvSpPr>
        <p:spPr>
          <a:xfrm>
            <a:off x="2402400" y="6092450"/>
            <a:ext cx="473075"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&lt; 40</a:t>
            </a:r>
            <a:endParaRPr sz="1666">
              <a:solidFill>
                <a:srgbClr val="000000"/>
              </a:solidFill>
              <a:latin typeface="Trebuchet MS"/>
              <a:ea typeface="Trebuchet MS"/>
              <a:cs typeface="Trebuchet MS"/>
              <a:sym typeface="Trebuchet MS"/>
            </a:endParaRPr>
          </a:p>
        </p:txBody>
      </p:sp>
      <p:sp>
        <p:nvSpPr>
          <p:cNvPr id="544" name="Google Shape;544;p56"/>
          <p:cNvSpPr txBox="1"/>
          <p:nvPr/>
        </p:nvSpPr>
        <p:spPr>
          <a:xfrm>
            <a:off x="3534825" y="6092450"/>
            <a:ext cx="598300"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40-49</a:t>
            </a:r>
            <a:endParaRPr sz="1666">
              <a:solidFill>
                <a:srgbClr val="000000"/>
              </a:solidFill>
              <a:latin typeface="Trebuchet MS"/>
              <a:ea typeface="Trebuchet MS"/>
              <a:cs typeface="Trebuchet MS"/>
              <a:sym typeface="Trebuchet MS"/>
            </a:endParaRPr>
          </a:p>
        </p:txBody>
      </p:sp>
      <p:sp>
        <p:nvSpPr>
          <p:cNvPr id="545" name="Google Shape;545;p56"/>
          <p:cNvSpPr txBox="1"/>
          <p:nvPr/>
        </p:nvSpPr>
        <p:spPr>
          <a:xfrm>
            <a:off x="4743075" y="6092450"/>
            <a:ext cx="598300"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50-59</a:t>
            </a:r>
            <a:endParaRPr sz="1666">
              <a:solidFill>
                <a:srgbClr val="000000"/>
              </a:solidFill>
              <a:latin typeface="Trebuchet MS"/>
              <a:ea typeface="Trebuchet MS"/>
              <a:cs typeface="Trebuchet MS"/>
              <a:sym typeface="Trebuchet MS"/>
            </a:endParaRPr>
          </a:p>
        </p:txBody>
      </p:sp>
      <p:sp>
        <p:nvSpPr>
          <p:cNvPr id="546" name="Google Shape;546;p56"/>
          <p:cNvSpPr txBox="1"/>
          <p:nvPr/>
        </p:nvSpPr>
        <p:spPr>
          <a:xfrm>
            <a:off x="5933700" y="6092450"/>
            <a:ext cx="598300"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60-69</a:t>
            </a:r>
            <a:endParaRPr sz="1666">
              <a:solidFill>
                <a:srgbClr val="000000"/>
              </a:solidFill>
              <a:latin typeface="Trebuchet MS"/>
              <a:ea typeface="Trebuchet MS"/>
              <a:cs typeface="Trebuchet MS"/>
              <a:sym typeface="Trebuchet MS"/>
            </a:endParaRPr>
          </a:p>
        </p:txBody>
      </p:sp>
      <p:sp>
        <p:nvSpPr>
          <p:cNvPr id="547" name="Google Shape;547;p56"/>
          <p:cNvSpPr txBox="1"/>
          <p:nvPr/>
        </p:nvSpPr>
        <p:spPr>
          <a:xfrm>
            <a:off x="7112000" y="6096000"/>
            <a:ext cx="598300"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70-79</a:t>
            </a:r>
            <a:endParaRPr sz="1666">
              <a:solidFill>
                <a:srgbClr val="000000"/>
              </a:solidFill>
              <a:latin typeface="Trebuchet MS"/>
              <a:ea typeface="Trebuchet MS"/>
              <a:cs typeface="Trebuchet MS"/>
              <a:sym typeface="Trebuchet MS"/>
            </a:endParaRPr>
          </a:p>
        </p:txBody>
      </p:sp>
      <p:sp>
        <p:nvSpPr>
          <p:cNvPr id="548" name="Google Shape;548;p56"/>
          <p:cNvSpPr txBox="1"/>
          <p:nvPr/>
        </p:nvSpPr>
        <p:spPr>
          <a:xfrm>
            <a:off x="8387275" y="6092450"/>
            <a:ext cx="473075" cy="330175"/>
          </a:xfrm>
          <a:prstGeom prst="rect">
            <a:avLst/>
          </a:prstGeom>
          <a:noFill/>
          <a:ln>
            <a:noFill/>
          </a:ln>
        </p:spPr>
        <p:txBody>
          <a:bodyPr spcFirstLastPara="1" wrap="square" lIns="38100" tIns="38100" rIns="38100" bIns="38100" anchor="t" anchorCtr="0">
            <a:noAutofit/>
          </a:bodyPr>
          <a:lstStyle/>
          <a:p>
            <a:pPr marL="0" marR="0" lvl="0" indent="0" algn="l" rtl="0">
              <a:lnSpc>
                <a:spcPct val="120000"/>
              </a:lnSpc>
              <a:spcBef>
                <a:spcPts val="0"/>
              </a:spcBef>
              <a:spcAft>
                <a:spcPts val="0"/>
              </a:spcAft>
              <a:buNone/>
            </a:pPr>
            <a:r>
              <a:rPr lang="en-US" sz="1666">
                <a:solidFill>
                  <a:srgbClr val="000000"/>
                </a:solidFill>
                <a:latin typeface="Trebuchet MS"/>
                <a:ea typeface="Trebuchet MS"/>
                <a:cs typeface="Trebuchet MS"/>
                <a:sym typeface="Trebuchet MS"/>
              </a:rPr>
              <a:t>&gt; 80</a:t>
            </a:r>
            <a:endParaRPr sz="1666">
              <a:solidFill>
                <a:srgbClr val="000000"/>
              </a:solidFill>
              <a:latin typeface="Trebuchet MS"/>
              <a:ea typeface="Trebuchet MS"/>
              <a:cs typeface="Trebuchet MS"/>
              <a:sym typeface="Trebuchet M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52"/>
        <p:cNvGrpSpPr/>
        <p:nvPr/>
      </p:nvGrpSpPr>
      <p:grpSpPr>
        <a:xfrm>
          <a:off x="0" y="0"/>
          <a:ext cx="0" cy="0"/>
          <a:chOff x="0" y="0"/>
          <a:chExt cx="0" cy="0"/>
        </a:xfrm>
      </p:grpSpPr>
      <p:sp>
        <p:nvSpPr>
          <p:cNvPr id="553" name="Google Shape;553;p57"/>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54" name="Google Shape;554;p57"/>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55" name="Google Shape;555;p57"/>
          <p:cNvSpPr txBox="1"/>
          <p:nvPr/>
        </p:nvSpPr>
        <p:spPr>
          <a:xfrm>
            <a:off x="525625" y="982475"/>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Learning Outcomes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sp>
        <p:nvSpPr>
          <p:cNvPr id="556" name="Google Shape;556;p57"/>
          <p:cNvSpPr txBox="1"/>
          <p:nvPr/>
        </p:nvSpPr>
        <p:spPr>
          <a:xfrm>
            <a:off x="511525" y="2187200"/>
            <a:ext cx="8945025" cy="39832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Student Satisfaction with the Course</a:t>
            </a:r>
            <a:endParaRPr sz="2666">
              <a:solidFill>
                <a:srgbClr val="000000"/>
              </a:solidFill>
              <a:latin typeface="Trebuchet MS"/>
              <a:ea typeface="Trebuchet MS"/>
              <a:cs typeface="Trebuchet MS"/>
              <a:sym typeface="Trebuchet MS"/>
            </a:endParaRPr>
          </a:p>
          <a:p>
            <a:pPr marL="0" marR="0" lvl="0" indent="0" algn="l" rtl="0">
              <a:lnSpc>
                <a:spcPct val="120312"/>
              </a:lnSpc>
              <a:spcBef>
                <a:spcPts val="406"/>
              </a:spcBef>
              <a:spcAft>
                <a:spcPts val="0"/>
              </a:spcAft>
              <a:buNone/>
            </a:pPr>
            <a:endParaRPr sz="888">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Only 33% of respondents indicated that they had benefited from the course, and that the style of learning was very useful </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Over 50% felt that they would have learnt more if the course was classroom-based</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560"/>
        <p:cNvGrpSpPr/>
        <p:nvPr/>
      </p:nvGrpSpPr>
      <p:grpSpPr>
        <a:xfrm>
          <a:off x="0" y="0"/>
          <a:ext cx="0" cy="0"/>
          <a:chOff x="0" y="0"/>
          <a:chExt cx="0" cy="0"/>
        </a:xfrm>
      </p:grpSpPr>
      <p:sp>
        <p:nvSpPr>
          <p:cNvPr id="561" name="Google Shape;561;p58"/>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62" name="Google Shape;562;p58"/>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63" name="Google Shape;563;p58"/>
          <p:cNvSpPr txBox="1"/>
          <p:nvPr/>
        </p:nvSpPr>
        <p:spPr>
          <a:xfrm>
            <a:off x="525625" y="982475"/>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Results:</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Learning Outcomes</a:t>
            </a:r>
            <a:r>
              <a:rPr lang="en-US" sz="2666">
                <a:solidFill>
                  <a:srgbClr val="000000"/>
                </a:solidFill>
                <a:latin typeface="Trebuchet MS"/>
                <a:ea typeface="Trebuchet MS"/>
                <a:cs typeface="Trebuchet MS"/>
                <a:sym typeface="Trebuchet MS"/>
              </a:rPr>
              <a:t> </a:t>
            </a:r>
            <a:endParaRPr sz="2666">
              <a:solidFill>
                <a:srgbClr val="000000"/>
              </a:solidFill>
              <a:latin typeface="Trebuchet MS"/>
              <a:ea typeface="Trebuchet MS"/>
              <a:cs typeface="Trebuchet MS"/>
              <a:sym typeface="Trebuchet MS"/>
            </a:endParaRPr>
          </a:p>
        </p:txBody>
      </p:sp>
      <p:sp>
        <p:nvSpPr>
          <p:cNvPr id="564" name="Google Shape;564;p58"/>
          <p:cNvSpPr txBox="1"/>
          <p:nvPr/>
        </p:nvSpPr>
        <p:spPr>
          <a:xfrm>
            <a:off x="511525" y="2187200"/>
            <a:ext cx="8945025" cy="41842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a:solidFill>
                  <a:srgbClr val="000000"/>
                </a:solidFill>
                <a:latin typeface="Trebuchet MS"/>
                <a:ea typeface="Trebuchet MS"/>
                <a:cs typeface="Trebuchet MS"/>
                <a:sym typeface="Trebuchet MS"/>
              </a:rPr>
              <a:t>Student Satisfaction</a:t>
            </a:r>
            <a:endParaRPr sz="2666">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In terms of overall satisfaction with the course, another 33% said they were satisfied, with majority (44%) choosing to remain neutral</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However, over 60% agreed that the </a:t>
            </a:r>
            <a:r>
              <a:rPr lang="en-US" sz="2666" i="1">
                <a:solidFill>
                  <a:srgbClr val="000000"/>
                </a:solidFill>
                <a:latin typeface="Trebuchet MS"/>
                <a:ea typeface="Trebuchet MS"/>
                <a:cs typeface="Trebuchet MS"/>
                <a:sym typeface="Trebuchet MS"/>
              </a:rPr>
              <a:t>eCampus</a:t>
            </a:r>
            <a:r>
              <a:rPr lang="en-US" sz="2666">
                <a:solidFill>
                  <a:srgbClr val="000000"/>
                </a:solidFill>
                <a:latin typeface="Trebuchet MS"/>
                <a:ea typeface="Trebuchet MS"/>
                <a:cs typeface="Trebuchet MS"/>
                <a:sym typeface="Trebuchet MS"/>
              </a:rPr>
              <a:t> Learning Management System was helpful, and that given an opportunity, they will take an online course again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sp>
        <p:nvSpPr>
          <p:cNvPr id="569" name="Google Shape;569;p59"/>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70" name="Google Shape;570;p59"/>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71" name="Google Shape;571;p59"/>
          <p:cNvSpPr txBox="1"/>
          <p:nvPr/>
        </p:nvSpPr>
        <p:spPr>
          <a:xfrm>
            <a:off x="525625" y="982475"/>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Conclusion</a:t>
            </a:r>
            <a:endParaRPr sz="2666" i="1">
              <a:solidFill>
                <a:srgbClr val="CC00CC"/>
              </a:solidFill>
              <a:latin typeface="Trebuchet MS"/>
              <a:ea typeface="Trebuchet MS"/>
              <a:cs typeface="Trebuchet MS"/>
              <a:sym typeface="Trebuchet MS"/>
            </a:endParaRPr>
          </a:p>
        </p:txBody>
      </p:sp>
      <p:sp>
        <p:nvSpPr>
          <p:cNvPr id="572" name="Google Shape;572;p59"/>
          <p:cNvSpPr txBox="1"/>
          <p:nvPr/>
        </p:nvSpPr>
        <p:spPr>
          <a:xfrm>
            <a:off x="525625" y="1913800"/>
            <a:ext cx="8592250" cy="1698975"/>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Learner characteristics, attitudes and motivation (both intrinsic and extrinsic) have been demonstrated to be very dominant factors that can determine the outcome of an online courses</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576"/>
        <p:cNvGrpSpPr/>
        <p:nvPr/>
      </p:nvGrpSpPr>
      <p:grpSpPr>
        <a:xfrm>
          <a:off x="0" y="0"/>
          <a:ext cx="0" cy="0"/>
          <a:chOff x="0" y="0"/>
          <a:chExt cx="0" cy="0"/>
        </a:xfrm>
      </p:grpSpPr>
      <p:sp>
        <p:nvSpPr>
          <p:cNvPr id="577" name="Google Shape;577;p60"/>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78" name="Google Shape;578;p60"/>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79" name="Google Shape;579;p60"/>
          <p:cNvSpPr txBox="1"/>
          <p:nvPr/>
        </p:nvSpPr>
        <p:spPr>
          <a:xfrm>
            <a:off x="525625" y="982475"/>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Conclusion</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Perceptions of Online Learning</a:t>
            </a:r>
            <a:endParaRPr sz="2666" i="1">
              <a:solidFill>
                <a:srgbClr val="000000"/>
              </a:solidFill>
              <a:latin typeface="Trebuchet MS"/>
              <a:ea typeface="Trebuchet MS"/>
              <a:cs typeface="Trebuchet MS"/>
              <a:sym typeface="Trebuchet MS"/>
            </a:endParaRPr>
          </a:p>
        </p:txBody>
      </p:sp>
      <p:sp>
        <p:nvSpPr>
          <p:cNvPr id="580" name="Google Shape;580;p60"/>
          <p:cNvSpPr txBox="1"/>
          <p:nvPr/>
        </p:nvSpPr>
        <p:spPr>
          <a:xfrm>
            <a:off x="525625" y="2252475"/>
            <a:ext cx="8945025" cy="271320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Most Computing in Ed students at Regent University currently see online learning to be complex, more demanding and a significant departure from the traditional "notes copying" activities that they engage in during normal classroom instruction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584"/>
        <p:cNvGrpSpPr/>
        <p:nvPr/>
      </p:nvGrpSpPr>
      <p:grpSpPr>
        <a:xfrm>
          <a:off x="0" y="0"/>
          <a:ext cx="0" cy="0"/>
          <a:chOff x="0" y="0"/>
          <a:chExt cx="0" cy="0"/>
        </a:xfrm>
      </p:grpSpPr>
      <p:sp>
        <p:nvSpPr>
          <p:cNvPr id="585" name="Google Shape;585;p61"/>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86" name="Google Shape;586;p61"/>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87" name="Google Shape;587;p61"/>
          <p:cNvSpPr txBox="1"/>
          <p:nvPr/>
        </p:nvSpPr>
        <p:spPr>
          <a:xfrm>
            <a:off x="525625" y="982475"/>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Conclusion</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Perceptions of Online Learning</a:t>
            </a:r>
            <a:endParaRPr sz="2666" i="1">
              <a:solidFill>
                <a:srgbClr val="000000"/>
              </a:solidFill>
              <a:latin typeface="Trebuchet MS"/>
              <a:ea typeface="Trebuchet MS"/>
              <a:cs typeface="Trebuchet MS"/>
              <a:sym typeface="Trebuchet MS"/>
            </a:endParaRPr>
          </a:p>
        </p:txBody>
      </p:sp>
      <p:sp>
        <p:nvSpPr>
          <p:cNvPr id="588" name="Google Shape;588;p61"/>
          <p:cNvSpPr txBox="1"/>
          <p:nvPr/>
        </p:nvSpPr>
        <p:spPr>
          <a:xfrm>
            <a:off x="525625" y="2252475"/>
            <a:ext cx="8945025" cy="21046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This is in conformity with Hiltz &amp; Goldman (2005), who indicate that "for students who want to do as little work as possible for a course, this mode of learning may be considered a burden rather than an opportunity" (p.13).</a:t>
            </a:r>
            <a:r>
              <a:rPr lang="en-US" sz="2000">
                <a:solidFill>
                  <a:srgbClr val="000000"/>
                </a:solidFill>
                <a:latin typeface="Arial"/>
                <a:ea typeface="Arial"/>
                <a:cs typeface="Arial"/>
                <a:sym typeface="Arial"/>
              </a:rPr>
              <a:t> </a:t>
            </a:r>
            <a:endParaRPr sz="2000">
              <a:solidFill>
                <a:srgbClr val="000000"/>
              </a:solidFill>
              <a:latin typeface="Arial"/>
              <a:ea typeface="Arial"/>
              <a:cs typeface="Arial"/>
              <a:sym typeface="Aria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92"/>
        <p:cNvGrpSpPr/>
        <p:nvPr/>
      </p:nvGrpSpPr>
      <p:grpSpPr>
        <a:xfrm>
          <a:off x="0" y="0"/>
          <a:ext cx="0" cy="0"/>
          <a:chOff x="0" y="0"/>
          <a:chExt cx="0" cy="0"/>
        </a:xfrm>
      </p:grpSpPr>
      <p:sp>
        <p:nvSpPr>
          <p:cNvPr id="593" name="Google Shape;593;p62"/>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594" name="Google Shape;594;p62"/>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595" name="Google Shape;595;p62"/>
          <p:cNvSpPr txBox="1"/>
          <p:nvPr/>
        </p:nvSpPr>
        <p:spPr>
          <a:xfrm>
            <a:off x="525625" y="982475"/>
            <a:ext cx="8846250" cy="1056900"/>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Conclusion:</a:t>
            </a:r>
            <a:endParaRPr sz="2666" i="1">
              <a:solidFill>
                <a:srgbClr val="CC00CC"/>
              </a:solidFill>
              <a:latin typeface="Trebuchet MS"/>
              <a:ea typeface="Trebuchet MS"/>
              <a:cs typeface="Trebuchet MS"/>
              <a:sym typeface="Trebuchet MS"/>
            </a:endParaRPr>
          </a:p>
          <a:p>
            <a:pPr marL="0" marR="0" lvl="0" indent="0" algn="l" rtl="0">
              <a:lnSpc>
                <a:spcPct val="120000"/>
              </a:lnSpc>
              <a:spcBef>
                <a:spcPts val="0"/>
              </a:spcBef>
              <a:spcAft>
                <a:spcPts val="0"/>
              </a:spcAft>
              <a:buNone/>
            </a:pPr>
            <a:endParaRPr sz="1111" i="1">
              <a:solidFill>
                <a:srgbClr val="CC00CC"/>
              </a:solidFill>
              <a:latin typeface="Trebuchet MS"/>
              <a:ea typeface="Trebuchet MS"/>
              <a:cs typeface="Trebuchet MS"/>
              <a:sym typeface="Trebuchet MS"/>
            </a:endParaRPr>
          </a:p>
          <a:p>
            <a:pPr marL="0" marR="0" lvl="0" indent="0" algn="l" rtl="0">
              <a:lnSpc>
                <a:spcPct val="119791"/>
              </a:lnSpc>
              <a:spcBef>
                <a:spcPts val="0"/>
              </a:spcBef>
              <a:spcAft>
                <a:spcPts val="0"/>
              </a:spcAft>
              <a:buNone/>
            </a:pPr>
            <a:r>
              <a:rPr lang="en-US" sz="2666" i="1">
                <a:solidFill>
                  <a:srgbClr val="000000"/>
                </a:solidFill>
                <a:latin typeface="Trebuchet MS"/>
                <a:ea typeface="Trebuchet MS"/>
                <a:cs typeface="Trebuchet MS"/>
                <a:sym typeface="Trebuchet MS"/>
              </a:rPr>
              <a:t>Students Perceptions of Online Learning</a:t>
            </a:r>
            <a:endParaRPr sz="2666" i="1">
              <a:solidFill>
                <a:srgbClr val="000000"/>
              </a:solidFill>
              <a:latin typeface="Trebuchet MS"/>
              <a:ea typeface="Trebuchet MS"/>
              <a:cs typeface="Trebuchet MS"/>
              <a:sym typeface="Trebuchet MS"/>
            </a:endParaRPr>
          </a:p>
        </p:txBody>
      </p:sp>
      <p:sp>
        <p:nvSpPr>
          <p:cNvPr id="596" name="Google Shape;596;p62"/>
          <p:cNvSpPr txBox="1"/>
          <p:nvPr/>
        </p:nvSpPr>
        <p:spPr>
          <a:xfrm>
            <a:off x="525625" y="2252475"/>
            <a:ext cx="8945025" cy="215580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Students also placed less emphasis on the online course compared to classroom-based courses - probably because a final exam was not included</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600"/>
        <p:cNvGrpSpPr/>
        <p:nvPr/>
      </p:nvGrpSpPr>
      <p:grpSpPr>
        <a:xfrm>
          <a:off x="0" y="0"/>
          <a:ext cx="0" cy="0"/>
          <a:chOff x="0" y="0"/>
          <a:chExt cx="0" cy="0"/>
        </a:xfrm>
      </p:grpSpPr>
      <p:sp>
        <p:nvSpPr>
          <p:cNvPr id="601" name="Google Shape;601;p63"/>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602" name="Google Shape;602;p63"/>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The Present Study</a:t>
            </a:r>
            <a:endParaRPr sz="3111" u="sng">
              <a:solidFill>
                <a:srgbClr val="000000"/>
              </a:solidFill>
              <a:latin typeface="Trebuchet MS"/>
              <a:ea typeface="Trebuchet MS"/>
              <a:cs typeface="Trebuchet MS"/>
              <a:sym typeface="Trebuchet MS"/>
            </a:endParaRPr>
          </a:p>
        </p:txBody>
      </p:sp>
      <p:sp>
        <p:nvSpPr>
          <p:cNvPr id="603" name="Google Shape;603;p63"/>
          <p:cNvSpPr txBox="1"/>
          <p:nvPr/>
        </p:nvSpPr>
        <p:spPr>
          <a:xfrm>
            <a:off x="525625" y="982475"/>
            <a:ext cx="8846250" cy="481875"/>
          </a:xfrm>
          <a:prstGeom prst="rect">
            <a:avLst/>
          </a:prstGeom>
          <a:noFill/>
          <a:ln>
            <a:noFill/>
          </a:ln>
        </p:spPr>
        <p:txBody>
          <a:bodyPr spcFirstLastPara="1" wrap="square" lIns="38100" tIns="38100" rIns="38100" bIns="38100" anchor="t" anchorCtr="0">
            <a:noAutofit/>
          </a:bodyPr>
          <a:lstStyle/>
          <a:p>
            <a:pPr marL="0" marR="0" lvl="0" indent="0" algn="l" rtl="0">
              <a:lnSpc>
                <a:spcPct val="119791"/>
              </a:lnSpc>
              <a:spcBef>
                <a:spcPts val="0"/>
              </a:spcBef>
              <a:spcAft>
                <a:spcPts val="0"/>
              </a:spcAft>
              <a:buNone/>
            </a:pPr>
            <a:r>
              <a:rPr lang="en-US" sz="2666" i="1">
                <a:solidFill>
                  <a:srgbClr val="CC00CC"/>
                </a:solidFill>
                <a:latin typeface="Trebuchet MS"/>
                <a:ea typeface="Trebuchet MS"/>
                <a:cs typeface="Trebuchet MS"/>
                <a:sym typeface="Trebuchet MS"/>
              </a:rPr>
              <a:t>Recommendations:</a:t>
            </a:r>
            <a:endParaRPr sz="2666" i="1">
              <a:solidFill>
                <a:srgbClr val="CC00CC"/>
              </a:solidFill>
              <a:latin typeface="Trebuchet MS"/>
              <a:ea typeface="Trebuchet MS"/>
              <a:cs typeface="Trebuchet MS"/>
              <a:sym typeface="Trebuchet MS"/>
            </a:endParaRPr>
          </a:p>
        </p:txBody>
      </p:sp>
      <p:sp>
        <p:nvSpPr>
          <p:cNvPr id="604" name="Google Shape;604;p63"/>
          <p:cNvSpPr txBox="1"/>
          <p:nvPr/>
        </p:nvSpPr>
        <p:spPr>
          <a:xfrm>
            <a:off x="525625" y="1829150"/>
            <a:ext cx="8945025" cy="39814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Before introducing online learning in "traditional" universities, prospective students need to be properly oriented and motivated.</a:t>
            </a:r>
            <a:endParaRPr sz="2666">
              <a:solidFill>
                <a:srgbClr val="000000"/>
              </a:solidFill>
              <a:latin typeface="Trebuchet MS"/>
              <a:ea typeface="Trebuchet MS"/>
              <a:cs typeface="Trebuchet MS"/>
              <a:sym typeface="Trebuchet MS"/>
            </a:endParaRPr>
          </a:p>
          <a:p>
            <a:pPr marL="0" marR="0" lvl="0" indent="0" algn="l" rtl="0">
              <a:lnSpc>
                <a:spcPct val="120000"/>
              </a:lnSpc>
              <a:spcBef>
                <a:spcPts val="500"/>
              </a:spcBef>
              <a:spcAft>
                <a:spcPts val="0"/>
              </a:spcAft>
              <a:buNone/>
            </a:pPr>
            <a:endParaRPr sz="1111">
              <a:solidFill>
                <a:srgbClr val="000000"/>
              </a:solidFill>
              <a:latin typeface="Trebuchet MS"/>
              <a:ea typeface="Trebuchet MS"/>
              <a:cs typeface="Trebuchet MS"/>
              <a:sym typeface="Trebuchet MS"/>
            </a:endParaRPr>
          </a:p>
          <a:p>
            <a:pPr marL="381000" marR="0" lvl="0" indent="-220133" algn="l" rtl="0">
              <a:lnSpc>
                <a:spcPct val="119791"/>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Students should also be equipped with basic technology and collaborative learning skills to enable them participate effectively in online learning activities </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609" name="Google Shape;609;p64"/>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610" name="Google Shape;610;p64"/>
          <p:cNvSpPr txBox="1">
            <a:spLocks noGrp="1"/>
          </p:cNvSpPr>
          <p:nvPr>
            <p:ph type="body" idx="1"/>
          </p:nvPr>
        </p:nvSpPr>
        <p:spPr>
          <a:xfrm>
            <a:off x="610300" y="1772700"/>
            <a:ext cx="9015575" cy="5002725"/>
          </a:xfrm>
          <a:prstGeom prst="rect">
            <a:avLst/>
          </a:prstGeom>
          <a:noFill/>
          <a:ln>
            <a:noFill/>
          </a:ln>
        </p:spPr>
        <p:txBody>
          <a:bodyPr spcFirstLastPara="1" wrap="square" lIns="38100" tIns="38100" rIns="38100" bIns="38100" anchor="t" anchorCtr="0">
            <a:noAutofit/>
          </a:bodyPr>
          <a:lstStyle/>
          <a:p>
            <a:pPr marL="0" marR="0" lvl="0" indent="0" algn="ctr" rtl="0">
              <a:lnSpc>
                <a:spcPct val="119921"/>
              </a:lnSpc>
              <a:spcBef>
                <a:spcPts val="0"/>
              </a:spcBef>
              <a:spcAft>
                <a:spcPts val="0"/>
              </a:spcAft>
              <a:buNone/>
            </a:pPr>
            <a:endParaRPr sz="3555">
              <a:solidFill>
                <a:srgbClr val="000000"/>
              </a:solidFill>
              <a:latin typeface="Arial"/>
              <a:ea typeface="Arial"/>
              <a:cs typeface="Arial"/>
              <a:sym typeface="Arial"/>
            </a:endParaRPr>
          </a:p>
          <a:p>
            <a:pPr marL="0" marR="0" lvl="0" indent="0" algn="ctr" rtl="0">
              <a:lnSpc>
                <a:spcPct val="119921"/>
              </a:lnSpc>
              <a:spcBef>
                <a:spcPts val="635"/>
              </a:spcBef>
              <a:spcAft>
                <a:spcPts val="0"/>
              </a:spcAft>
              <a:buNone/>
            </a:pPr>
            <a:endParaRPr sz="3555">
              <a:solidFill>
                <a:srgbClr val="000000"/>
              </a:solidFill>
              <a:latin typeface="Arial"/>
              <a:ea typeface="Arial"/>
              <a:cs typeface="Arial"/>
              <a:sym typeface="Arial"/>
            </a:endParaRPr>
          </a:p>
          <a:p>
            <a:pPr marL="0" marR="0" lvl="0" indent="0" algn="ctr" rtl="0">
              <a:lnSpc>
                <a:spcPct val="119921"/>
              </a:lnSpc>
              <a:spcBef>
                <a:spcPts val="635"/>
              </a:spcBef>
              <a:spcAft>
                <a:spcPts val="0"/>
              </a:spcAft>
              <a:buNone/>
            </a:pPr>
            <a:r>
              <a:rPr lang="en-US" sz="3555">
                <a:solidFill>
                  <a:srgbClr val="000000"/>
                </a:solidFill>
                <a:latin typeface="Arial"/>
                <a:ea typeface="Arial"/>
                <a:cs typeface="Arial"/>
                <a:sym typeface="Arial"/>
              </a:rPr>
              <a:t>Thank You</a:t>
            </a:r>
            <a:endParaRPr sz="3555">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2"/>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60" name="Google Shape;60;p12"/>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Introduction &amp; Purpose</a:t>
            </a:r>
            <a:endParaRPr sz="3111" u="sng">
              <a:solidFill>
                <a:srgbClr val="000000"/>
              </a:solidFill>
              <a:latin typeface="Trebuchet MS"/>
              <a:ea typeface="Trebuchet MS"/>
              <a:cs typeface="Trebuchet MS"/>
              <a:sym typeface="Trebuchet MS"/>
            </a:endParaRPr>
          </a:p>
        </p:txBody>
      </p:sp>
      <p:sp>
        <p:nvSpPr>
          <p:cNvPr id="61" name="Google Shape;61;p12"/>
          <p:cNvSpPr txBox="1"/>
          <p:nvPr/>
        </p:nvSpPr>
        <p:spPr>
          <a:xfrm>
            <a:off x="610300" y="1490475"/>
            <a:ext cx="8846250" cy="429540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19791"/>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And existing educational structures within SSA are widely perceived to be "too inflexible to accommodate emerging modes of knowledge production or the demands that a greater variety of students will make" (Gibbons, 1998, p 11)</a:t>
            </a:r>
            <a:endParaRPr sz="2666">
              <a:solidFill>
                <a:srgbClr val="000000"/>
              </a:solidFill>
              <a:latin typeface="Trebuchet MS"/>
              <a:ea typeface="Trebuchet MS"/>
              <a:cs typeface="Trebuchet MS"/>
              <a:sym typeface="Trebuchet MS"/>
            </a:endParaRPr>
          </a:p>
          <a:p>
            <a:pPr marL="0" marR="0" lvl="0" indent="0" algn="l" rtl="0">
              <a:lnSpc>
                <a:spcPct val="131770"/>
              </a:lnSpc>
              <a:spcBef>
                <a:spcPts val="1198"/>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31770"/>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Despite this, institutions are being urged to adopt technology-enabled distance learning initiatives in order to improve access</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67" name="Google Shape;67;p13"/>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Introduction &amp; Purpose</a:t>
            </a:r>
            <a:endParaRPr sz="3111" u="sng">
              <a:solidFill>
                <a:srgbClr val="000000"/>
              </a:solidFill>
              <a:latin typeface="Trebuchet MS"/>
              <a:ea typeface="Trebuchet MS"/>
              <a:cs typeface="Trebuchet MS"/>
              <a:sym typeface="Trebuchet MS"/>
            </a:endParaRPr>
          </a:p>
        </p:txBody>
      </p:sp>
      <p:sp>
        <p:nvSpPr>
          <p:cNvPr id="68" name="Google Shape;68;p13"/>
          <p:cNvSpPr txBox="1"/>
          <p:nvPr/>
        </p:nvSpPr>
        <p:spPr>
          <a:xfrm>
            <a:off x="610300" y="1405800"/>
            <a:ext cx="8846250" cy="4660525"/>
          </a:xfrm>
          <a:prstGeom prst="rect">
            <a:avLst/>
          </a:prstGeom>
          <a:noFill/>
          <a:ln>
            <a:noFill/>
          </a:ln>
        </p:spPr>
        <p:txBody>
          <a:bodyPr spcFirstLastPara="1" wrap="square" lIns="38100" tIns="38100" rIns="38100" bIns="38100" anchor="t" anchorCtr="0">
            <a:noAutofit/>
          </a:bodyPr>
          <a:lstStyle/>
          <a:p>
            <a:pPr marL="381000" marR="0" lvl="0" indent="-220133" algn="l" rtl="0">
              <a:lnSpc>
                <a:spcPct val="131770"/>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It is clear that online learning, as is practiced in the developed parts of the world cannot simply be applied within the SSA context</a:t>
            </a:r>
            <a:endParaRPr sz="2666">
              <a:solidFill>
                <a:srgbClr val="000000"/>
              </a:solidFill>
              <a:latin typeface="Trebuchet MS"/>
              <a:ea typeface="Trebuchet MS"/>
              <a:cs typeface="Trebuchet MS"/>
              <a:sym typeface="Trebuchet MS"/>
            </a:endParaRPr>
          </a:p>
          <a:p>
            <a:pPr marL="0" marR="0" lvl="0" indent="0" algn="l" rtl="0">
              <a:lnSpc>
                <a:spcPct val="131770"/>
              </a:lnSpc>
              <a:spcBef>
                <a:spcPts val="1198"/>
              </a:spcBef>
              <a:spcAft>
                <a:spcPts val="0"/>
              </a:spcAft>
              <a:buNone/>
            </a:pPr>
            <a:endParaRPr sz="2666">
              <a:solidFill>
                <a:srgbClr val="000000"/>
              </a:solidFill>
              <a:latin typeface="Trebuchet MS"/>
              <a:ea typeface="Trebuchet MS"/>
              <a:cs typeface="Trebuchet MS"/>
              <a:sym typeface="Trebuchet MS"/>
            </a:endParaRPr>
          </a:p>
          <a:p>
            <a:pPr marL="381000" marR="0" lvl="0" indent="-220133" algn="l" rtl="0">
              <a:lnSpc>
                <a:spcPct val="131770"/>
              </a:lnSpc>
              <a:spcBef>
                <a:spcPts val="1198"/>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Empirical studies are therefore needed to understand how best online learning can be implemented within the context of limited facilities, ill-prepared institutions etc.</a:t>
            </a:r>
            <a:endParaRPr sz="2666">
              <a:solidFill>
                <a:srgbClr val="000000"/>
              </a:solidFill>
              <a:latin typeface="Trebuchet MS"/>
              <a:ea typeface="Trebuchet MS"/>
              <a:cs typeface="Trebuchet MS"/>
              <a:sym typeface="Trebuchet MS"/>
            </a:endParaRPr>
          </a:p>
          <a:p>
            <a:pPr marL="0" marR="0" lvl="0" indent="0" algn="l" rtl="0">
              <a:lnSpc>
                <a:spcPct val="119791"/>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74" name="Google Shape;74;p14"/>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Introduction &amp; Purpose</a:t>
            </a:r>
            <a:endParaRPr sz="3111" u="sng">
              <a:solidFill>
                <a:srgbClr val="000000"/>
              </a:solidFill>
              <a:latin typeface="Trebuchet MS"/>
              <a:ea typeface="Trebuchet MS"/>
              <a:cs typeface="Trebuchet MS"/>
              <a:sym typeface="Trebuchet MS"/>
            </a:endParaRPr>
          </a:p>
        </p:txBody>
      </p:sp>
      <p:sp>
        <p:nvSpPr>
          <p:cNvPr id="75" name="Google Shape;75;p14"/>
          <p:cNvSpPr txBox="1"/>
          <p:nvPr/>
        </p:nvSpPr>
        <p:spPr>
          <a:xfrm>
            <a:off x="610300" y="1405800"/>
            <a:ext cx="8846250" cy="4092550"/>
          </a:xfrm>
          <a:prstGeom prst="rect">
            <a:avLst/>
          </a:prstGeom>
          <a:noFill/>
          <a:ln>
            <a:noFill/>
          </a:ln>
        </p:spPr>
        <p:txBody>
          <a:bodyPr spcFirstLastPara="1" wrap="square" lIns="38100" tIns="38100" rIns="38100" bIns="38100" anchor="t" anchorCtr="0">
            <a:noAutofit/>
          </a:bodyPr>
          <a:lstStyle/>
          <a:p>
            <a:pPr marL="381000" marR="0" lvl="0" indent="-220133" algn="l" rtl="0">
              <a:lnSpc>
                <a:spcPct val="131770"/>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As Hiltz, Zhang, and Turoff (2002) concluded: "The evidence is overwhelming that online learning tends to be as effective, or more effective, than traditional modes of course delivery at the university level. There really is no need for more studies to explore this question. What we need is more research that will enable us to make online learning even more effective, especially as new technologies proliferate" (p. 25) </a:t>
            </a:r>
            <a:endParaRPr sz="2666">
              <a:solidFill>
                <a:srgbClr val="000000"/>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5"/>
          <p:cNvSpPr txBox="1"/>
          <p:nvPr/>
        </p:nvSpPr>
        <p:spPr>
          <a:xfrm>
            <a:off x="864300" y="7078475"/>
            <a:ext cx="7999575" cy="312550"/>
          </a:xfrm>
          <a:prstGeom prst="rect">
            <a:avLst/>
          </a:prstGeom>
          <a:noFill/>
          <a:ln>
            <a:noFill/>
          </a:ln>
        </p:spPr>
        <p:txBody>
          <a:bodyPr spcFirstLastPara="1" wrap="square" lIns="38100" tIns="38100" rIns="38100" bIns="38100" anchor="t" anchorCtr="0">
            <a:noAutofit/>
          </a:bodyPr>
          <a:lstStyle/>
          <a:p>
            <a:pPr marL="0" marR="0" lvl="0" indent="0" algn="ctr" rtl="0">
              <a:lnSpc>
                <a:spcPct val="119791"/>
              </a:lnSpc>
              <a:spcBef>
                <a:spcPts val="0"/>
              </a:spcBef>
              <a:spcAft>
                <a:spcPts val="0"/>
              </a:spcAft>
              <a:buNone/>
            </a:pPr>
            <a:r>
              <a:rPr lang="en-US" sz="1333" i="1">
                <a:solidFill>
                  <a:srgbClr val="B2B2B2"/>
                </a:solidFill>
                <a:latin typeface="Trebuchet MS"/>
                <a:ea typeface="Trebuchet MS"/>
                <a:cs typeface="Trebuchet MS"/>
                <a:sym typeface="Trebuchet MS"/>
              </a:rPr>
              <a:t>Ghanaian University Students' Perceptions of Online Learning - Stephen Asunka (AERA 2008)</a:t>
            </a:r>
            <a:endParaRPr sz="1333" i="1">
              <a:solidFill>
                <a:srgbClr val="B2B2B2"/>
              </a:solidFill>
              <a:latin typeface="Trebuchet MS"/>
              <a:ea typeface="Trebuchet MS"/>
              <a:cs typeface="Trebuchet MS"/>
              <a:sym typeface="Trebuchet MS"/>
            </a:endParaRPr>
          </a:p>
        </p:txBody>
      </p:sp>
      <p:sp>
        <p:nvSpPr>
          <p:cNvPr id="81" name="Google Shape;81;p15"/>
          <p:cNvSpPr txBox="1"/>
          <p:nvPr/>
        </p:nvSpPr>
        <p:spPr>
          <a:xfrm>
            <a:off x="1202950" y="389800"/>
            <a:ext cx="7576250" cy="550675"/>
          </a:xfrm>
          <a:prstGeom prst="rect">
            <a:avLst/>
          </a:prstGeom>
          <a:noFill/>
          <a:ln>
            <a:noFill/>
          </a:ln>
        </p:spPr>
        <p:txBody>
          <a:bodyPr spcFirstLastPara="1" wrap="square" lIns="38100" tIns="38100" rIns="38100" bIns="38100" anchor="t" anchorCtr="0">
            <a:noAutofit/>
          </a:bodyPr>
          <a:lstStyle/>
          <a:p>
            <a:pPr marL="0" marR="0" lvl="0" indent="0" algn="ctr" rtl="0">
              <a:lnSpc>
                <a:spcPct val="120089"/>
              </a:lnSpc>
              <a:spcBef>
                <a:spcPts val="0"/>
              </a:spcBef>
              <a:spcAft>
                <a:spcPts val="0"/>
              </a:spcAft>
              <a:buNone/>
            </a:pPr>
            <a:r>
              <a:rPr lang="en-US" sz="3111" u="sng">
                <a:solidFill>
                  <a:srgbClr val="000000"/>
                </a:solidFill>
                <a:latin typeface="Trebuchet MS"/>
                <a:ea typeface="Trebuchet MS"/>
                <a:cs typeface="Trebuchet MS"/>
                <a:sym typeface="Trebuchet MS"/>
              </a:rPr>
              <a:t>Introduction &amp; Purpose</a:t>
            </a:r>
            <a:endParaRPr sz="3111" u="sng">
              <a:solidFill>
                <a:srgbClr val="000000"/>
              </a:solidFill>
              <a:latin typeface="Trebuchet MS"/>
              <a:ea typeface="Trebuchet MS"/>
              <a:cs typeface="Trebuchet MS"/>
              <a:sym typeface="Trebuchet MS"/>
            </a:endParaRPr>
          </a:p>
        </p:txBody>
      </p:sp>
      <p:sp>
        <p:nvSpPr>
          <p:cNvPr id="82" name="Google Shape;82;p15"/>
          <p:cNvSpPr txBox="1"/>
          <p:nvPr/>
        </p:nvSpPr>
        <p:spPr>
          <a:xfrm>
            <a:off x="610300" y="1405800"/>
            <a:ext cx="8846250" cy="3402875"/>
          </a:xfrm>
          <a:prstGeom prst="rect">
            <a:avLst/>
          </a:prstGeom>
          <a:noFill/>
          <a:ln>
            <a:noFill/>
          </a:ln>
        </p:spPr>
        <p:txBody>
          <a:bodyPr spcFirstLastPara="1" wrap="square" lIns="38100" tIns="38100" rIns="38100" bIns="38100" anchor="t" anchorCtr="0">
            <a:noAutofit/>
          </a:bodyPr>
          <a:lstStyle/>
          <a:p>
            <a:pPr marL="381000" marR="0" lvl="0" indent="-220133" algn="l" rtl="0">
              <a:lnSpc>
                <a:spcPct val="131770"/>
              </a:lnSpc>
              <a:spcBef>
                <a:spcPts val="0"/>
              </a:spcBef>
              <a:spcAft>
                <a:spcPts val="0"/>
              </a:spcAft>
              <a:buClr>
                <a:srgbClr val="000000"/>
              </a:buClr>
              <a:buSzPts val="2667"/>
              <a:buChar char="●"/>
            </a:pPr>
            <a:r>
              <a:rPr lang="en-US" sz="2666">
                <a:solidFill>
                  <a:srgbClr val="000000"/>
                </a:solidFill>
                <a:latin typeface="Trebuchet MS"/>
                <a:ea typeface="Trebuchet MS"/>
                <a:cs typeface="Trebuchet MS"/>
                <a:sym typeface="Trebuchet MS"/>
              </a:rPr>
              <a:t>This study therefore sought to contribute in that direction by studying online learning from the students' perspective, since students' total commitment and participation is crucial for the successful deployment of collaborative online learning initiatives (Petrova &amp; Sinclair, 2005). </a:t>
            </a:r>
            <a:endParaRPr sz="2666">
              <a:solidFill>
                <a:srgbClr val="000000"/>
              </a:solidFill>
              <a:latin typeface="Trebuchet MS"/>
              <a:ea typeface="Trebuchet MS"/>
              <a:cs typeface="Trebuchet MS"/>
              <a:sym typeface="Trebuchet MS"/>
            </a:endParaRPr>
          </a:p>
          <a:p>
            <a:pPr marL="0" marR="0" lvl="0" indent="0" algn="l" rtl="0">
              <a:lnSpc>
                <a:spcPct val="131770"/>
              </a:lnSpc>
              <a:spcBef>
                <a:spcPts val="1198"/>
              </a:spcBef>
              <a:spcAft>
                <a:spcPts val="0"/>
              </a:spcAft>
              <a:buNone/>
            </a:pPr>
            <a:endParaRPr sz="2666">
              <a:solidFill>
                <a:srgbClr val="000000"/>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name="Custom">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3525</Words>
  <Application>Microsoft Office PowerPoint</Application>
  <PresentationFormat>Custom</PresentationFormat>
  <Paragraphs>542</Paragraphs>
  <Slides>58</Slides>
  <Notes>58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Trebuchet MS</vt:lpstr>
      <vt:lpstr>Custom</vt:lpstr>
      <vt:lpstr> Online Learning in Higher Education in  Sub-Saharan Africa:     Ghanaian University Students' Experiences and Perceptions </vt:lpstr>
      <vt:lpstr>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Online Learning in Higher Education in  Sub-Saharan Africa:     Ghanaian University Students' Experiences and Perceptions </dc:title>
  <dc:creator>Stephen Asunka</dc:creator>
  <cp:lastModifiedBy>Stephen Asunka</cp:lastModifiedBy>
  <cp:revision>1</cp:revision>
  <dcterms:modified xsi:type="dcterms:W3CDTF">2019-05-08T18:49:15Z</dcterms:modified>
</cp:coreProperties>
</file>